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2" r:id="rId5"/>
    <p:sldMasterId id="2147483684" r:id="rId6"/>
  </p:sldMasterIdLst>
  <p:notesMasterIdLst>
    <p:notesMasterId r:id="rId22"/>
  </p:notesMasterIdLst>
  <p:sldIdLst>
    <p:sldId id="262" r:id="rId7"/>
    <p:sldId id="314" r:id="rId8"/>
    <p:sldId id="268" r:id="rId9"/>
    <p:sldId id="256" r:id="rId10"/>
    <p:sldId id="257" r:id="rId11"/>
    <p:sldId id="258" r:id="rId12"/>
    <p:sldId id="267" r:id="rId13"/>
    <p:sldId id="260" r:id="rId14"/>
    <p:sldId id="261" r:id="rId15"/>
    <p:sldId id="264" r:id="rId16"/>
    <p:sldId id="317" r:id="rId17"/>
    <p:sldId id="319" r:id="rId18"/>
    <p:sldId id="272" r:id="rId19"/>
    <p:sldId id="320" r:id="rId20"/>
    <p:sldId id="25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ata2.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diagrams/_rels/data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diagrams/_rels/drawing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DFA919-1D86-4D5D-81B0-D18099FC57A2}" type="doc">
      <dgm:prSet loTypeId="urn:microsoft.com/office/officeart/2018/5/layout/CenteredIconLabelDescriptionList" loCatId="icon" qsTypeId="urn:microsoft.com/office/officeart/2005/8/quickstyle/simple1" qsCatId="simple" csTypeId="urn:microsoft.com/office/officeart/2018/5/colors/Iconchunking_neutralbg_accent1_2" csCatId="accent1" phldr="1"/>
      <dgm:spPr/>
      <dgm:t>
        <a:bodyPr/>
        <a:lstStyle/>
        <a:p>
          <a:endParaRPr lang="en-GB"/>
        </a:p>
      </dgm:t>
    </dgm:pt>
    <dgm:pt modelId="{5EFEBFA1-FF69-4A8A-8F15-C9E3B3745550}">
      <dgm:prSet phldrT="[Text]"/>
      <dgm:spPr/>
      <dgm:t>
        <a:bodyPr/>
        <a:lstStyle/>
        <a:p>
          <a:pPr>
            <a:lnSpc>
              <a:spcPct val="100000"/>
            </a:lnSpc>
            <a:defRPr b="1"/>
          </a:pPr>
          <a:r>
            <a:rPr lang="en-GB" dirty="0"/>
            <a:t>Support and Networking 	</a:t>
          </a:r>
        </a:p>
      </dgm:t>
    </dgm:pt>
    <dgm:pt modelId="{69F3B4E3-2460-4CE3-A7E7-9EB61E629892}" type="parTrans" cxnId="{6143DC7D-C730-4419-BDDF-4E6AC17D58EE}">
      <dgm:prSet/>
      <dgm:spPr/>
      <dgm:t>
        <a:bodyPr/>
        <a:lstStyle/>
        <a:p>
          <a:endParaRPr lang="en-GB"/>
        </a:p>
      </dgm:t>
    </dgm:pt>
    <dgm:pt modelId="{9F6FA783-8C4D-47FC-8C0B-711642E994FD}" type="sibTrans" cxnId="{6143DC7D-C730-4419-BDDF-4E6AC17D58EE}">
      <dgm:prSet/>
      <dgm:spPr/>
      <dgm:t>
        <a:bodyPr/>
        <a:lstStyle/>
        <a:p>
          <a:endParaRPr lang="en-GB"/>
        </a:p>
      </dgm:t>
    </dgm:pt>
    <dgm:pt modelId="{154005C5-CDB2-4D1B-96D5-033175E1948F}">
      <dgm:prSet phldrT="[Text]"/>
      <dgm:spPr/>
      <dgm:t>
        <a:bodyPr/>
        <a:lstStyle/>
        <a:p>
          <a:pPr>
            <a:lnSpc>
              <a:spcPct val="100000"/>
            </a:lnSpc>
          </a:pPr>
          <a:r>
            <a:rPr lang="en-GB" dirty="0">
              <a:latin typeface="Arial" panose="020B0604020202020204" pitchFamily="34" charset="0"/>
              <a:cs typeface="Arial" panose="020B0604020202020204" pitchFamily="34" charset="0"/>
            </a:rPr>
            <a:t>Welcome day </a:t>
          </a:r>
        </a:p>
        <a:p>
          <a:pPr>
            <a:lnSpc>
              <a:spcPct val="100000"/>
            </a:lnSpc>
          </a:pPr>
          <a:r>
            <a:rPr lang="en-GB" dirty="0">
              <a:latin typeface="Arial" panose="020B0604020202020204" pitchFamily="34" charset="0"/>
              <a:cs typeface="Arial" panose="020B0604020202020204" pitchFamily="34" charset="0"/>
            </a:rPr>
            <a:t>Virtual peer support, events and networking</a:t>
          </a:r>
        </a:p>
      </dgm:t>
    </dgm:pt>
    <dgm:pt modelId="{34D81546-D48D-4451-930F-C7640C225FA9}" type="parTrans" cxnId="{C04364B0-B4E2-4BE8-ACB2-078ECB6F4EEF}">
      <dgm:prSet/>
      <dgm:spPr/>
      <dgm:t>
        <a:bodyPr/>
        <a:lstStyle/>
        <a:p>
          <a:endParaRPr lang="en-GB"/>
        </a:p>
      </dgm:t>
    </dgm:pt>
    <dgm:pt modelId="{77AE01FE-43FC-4269-87CD-D721BC519BB5}" type="sibTrans" cxnId="{C04364B0-B4E2-4BE8-ACB2-078ECB6F4EEF}">
      <dgm:prSet/>
      <dgm:spPr/>
      <dgm:t>
        <a:bodyPr/>
        <a:lstStyle/>
        <a:p>
          <a:endParaRPr lang="en-GB"/>
        </a:p>
      </dgm:t>
    </dgm:pt>
    <dgm:pt modelId="{75E45623-9EA2-43DF-9730-C1FAEABD1AE4}">
      <dgm:prSet phldrT="[Text]"/>
      <dgm:spPr/>
      <dgm:t>
        <a:bodyPr/>
        <a:lstStyle/>
        <a:p>
          <a:pPr>
            <a:lnSpc>
              <a:spcPct val="100000"/>
            </a:lnSpc>
            <a:defRPr b="1"/>
          </a:pPr>
          <a:r>
            <a:rPr lang="en-GB"/>
            <a:t>Mentorship</a:t>
          </a:r>
        </a:p>
      </dgm:t>
    </dgm:pt>
    <dgm:pt modelId="{B5A0E7F0-9953-4297-9A0D-1F0EE4E4BFB3}" type="parTrans" cxnId="{AAB8CB9B-A481-4F8D-817C-F9DDD9E93410}">
      <dgm:prSet/>
      <dgm:spPr/>
      <dgm:t>
        <a:bodyPr/>
        <a:lstStyle/>
        <a:p>
          <a:endParaRPr lang="en-GB"/>
        </a:p>
      </dgm:t>
    </dgm:pt>
    <dgm:pt modelId="{A08C611E-4787-4E39-BA3B-767CD0AD8127}" type="sibTrans" cxnId="{AAB8CB9B-A481-4F8D-817C-F9DDD9E93410}">
      <dgm:prSet/>
      <dgm:spPr/>
      <dgm:t>
        <a:bodyPr/>
        <a:lstStyle/>
        <a:p>
          <a:endParaRPr lang="en-GB"/>
        </a:p>
      </dgm:t>
    </dgm:pt>
    <dgm:pt modelId="{CE531C54-F568-47F1-86F5-D101ED23DBC2}">
      <dgm:prSet phldrT="[Text]"/>
      <dgm:spPr/>
      <dgm:t>
        <a:bodyPr/>
        <a:lstStyle/>
        <a:p>
          <a:pPr>
            <a:lnSpc>
              <a:spcPct val="100000"/>
            </a:lnSpc>
          </a:pPr>
          <a:r>
            <a:rPr lang="en-GB" dirty="0">
              <a:latin typeface="Arial" panose="020B0604020202020204" pitchFamily="34" charset="0"/>
              <a:cs typeface="Arial" panose="020B0604020202020204" pitchFamily="34" charset="0"/>
            </a:rPr>
            <a:t>Matched with a mentor (GP and Nurse)</a:t>
          </a:r>
        </a:p>
        <a:p>
          <a:pPr>
            <a:lnSpc>
              <a:spcPct val="100000"/>
            </a:lnSpc>
          </a:pPr>
          <a:r>
            <a:rPr lang="en-GB" dirty="0">
              <a:latin typeface="Arial" panose="020B0604020202020204" pitchFamily="34" charset="0"/>
              <a:cs typeface="Arial" panose="020B0604020202020204" pitchFamily="34" charset="0"/>
            </a:rPr>
            <a:t>Regular mentoring sessions offered </a:t>
          </a:r>
        </a:p>
      </dgm:t>
    </dgm:pt>
    <dgm:pt modelId="{6B606BBA-84D6-4C5C-A315-8D93F697AE6F}" type="parTrans" cxnId="{CDA73C3E-E683-4169-BFA2-2AF4834B7263}">
      <dgm:prSet/>
      <dgm:spPr/>
      <dgm:t>
        <a:bodyPr/>
        <a:lstStyle/>
        <a:p>
          <a:endParaRPr lang="en-GB"/>
        </a:p>
      </dgm:t>
    </dgm:pt>
    <dgm:pt modelId="{BC39D287-FDE6-4B5D-81BF-D429B56F0899}" type="sibTrans" cxnId="{CDA73C3E-E683-4169-BFA2-2AF4834B7263}">
      <dgm:prSet/>
      <dgm:spPr/>
      <dgm:t>
        <a:bodyPr/>
        <a:lstStyle/>
        <a:p>
          <a:endParaRPr lang="en-GB"/>
        </a:p>
      </dgm:t>
    </dgm:pt>
    <dgm:pt modelId="{F71D1F0E-DAB5-4FF8-9E65-21743EE92B57}">
      <dgm:prSet phldrT="[Text]"/>
      <dgm:spPr/>
      <dgm:t>
        <a:bodyPr/>
        <a:lstStyle/>
        <a:p>
          <a:pPr>
            <a:lnSpc>
              <a:spcPct val="100000"/>
            </a:lnSpc>
          </a:pPr>
          <a:r>
            <a:rPr lang="en-GB" dirty="0">
              <a:latin typeface="Arial" panose="020B0604020202020204" pitchFamily="34" charset="0"/>
              <a:cs typeface="Arial" panose="020B0604020202020204" pitchFamily="34" charset="0"/>
            </a:rPr>
            <a:t>Online/face to face modules supported by University of Worcester </a:t>
          </a:r>
        </a:p>
        <a:p>
          <a:pPr>
            <a:lnSpc>
              <a:spcPct val="100000"/>
            </a:lnSpc>
          </a:pPr>
          <a:endParaRPr lang="en-GB" dirty="0">
            <a:latin typeface="Arial" panose="020B0604020202020204" pitchFamily="34" charset="0"/>
            <a:cs typeface="Arial" panose="020B0604020202020204" pitchFamily="34" charset="0"/>
          </a:endParaRPr>
        </a:p>
        <a:p>
          <a:pPr>
            <a:lnSpc>
              <a:spcPct val="100000"/>
            </a:lnSpc>
          </a:pPr>
          <a:r>
            <a:rPr lang="en-GB" dirty="0">
              <a:latin typeface="Arial" panose="020B0604020202020204" pitchFamily="34" charset="0"/>
              <a:cs typeface="Arial" panose="020B0604020202020204" pitchFamily="34" charset="0"/>
            </a:rPr>
            <a:t>Online Leadership, Practice Management and Remote Working Training provided by the Training Hub Learning Management System</a:t>
          </a:r>
        </a:p>
      </dgm:t>
    </dgm:pt>
    <dgm:pt modelId="{E066CA2C-C190-486A-BD55-1D2D7ADDCFA1}" type="parTrans" cxnId="{496CC74F-C9D9-482A-B359-AF3808C29FB3}">
      <dgm:prSet/>
      <dgm:spPr/>
      <dgm:t>
        <a:bodyPr/>
        <a:lstStyle/>
        <a:p>
          <a:endParaRPr lang="en-GB"/>
        </a:p>
      </dgm:t>
    </dgm:pt>
    <dgm:pt modelId="{D097B1E2-E9A6-491D-B721-31D8E9A29C9A}" type="sibTrans" cxnId="{496CC74F-C9D9-482A-B359-AF3808C29FB3}">
      <dgm:prSet/>
      <dgm:spPr/>
      <dgm:t>
        <a:bodyPr/>
        <a:lstStyle/>
        <a:p>
          <a:endParaRPr lang="en-GB"/>
        </a:p>
      </dgm:t>
    </dgm:pt>
    <dgm:pt modelId="{93E52E29-375E-49FB-BAC4-4E6BDEE0F3B2}">
      <dgm:prSet/>
      <dgm:spPr/>
      <dgm:t>
        <a:bodyPr/>
        <a:lstStyle/>
        <a:p>
          <a:pPr>
            <a:lnSpc>
              <a:spcPct val="100000"/>
            </a:lnSpc>
            <a:defRPr b="1"/>
          </a:pPr>
          <a:r>
            <a:rPr lang="en-GB" dirty="0"/>
            <a:t>Learning and Development </a:t>
          </a:r>
        </a:p>
      </dgm:t>
    </dgm:pt>
    <dgm:pt modelId="{B9959482-72F9-47BA-8FE1-CEE6E670CF78}" type="parTrans" cxnId="{5DB9DD69-002D-488D-8F02-3BDF91644287}">
      <dgm:prSet/>
      <dgm:spPr/>
      <dgm:t>
        <a:bodyPr/>
        <a:lstStyle/>
        <a:p>
          <a:endParaRPr lang="en-GB"/>
        </a:p>
      </dgm:t>
    </dgm:pt>
    <dgm:pt modelId="{031E2B22-3595-46DD-B1D0-F12B666D06B4}" type="sibTrans" cxnId="{5DB9DD69-002D-488D-8F02-3BDF91644287}">
      <dgm:prSet/>
      <dgm:spPr/>
      <dgm:t>
        <a:bodyPr/>
        <a:lstStyle/>
        <a:p>
          <a:endParaRPr lang="en-GB"/>
        </a:p>
      </dgm:t>
    </dgm:pt>
    <dgm:pt modelId="{046E74A5-A63E-407D-A124-5E824B06352B}">
      <dgm:prSet/>
      <dgm:spPr/>
      <dgm:t>
        <a:bodyPr/>
        <a:lstStyle/>
        <a:p>
          <a:pPr>
            <a:lnSpc>
              <a:spcPct val="100000"/>
            </a:lnSpc>
          </a:pPr>
          <a:r>
            <a:rPr lang="en-GB" dirty="0">
              <a:latin typeface="Arial" panose="020B0604020202020204" pitchFamily="34" charset="0"/>
              <a:cs typeface="Arial" panose="020B0604020202020204" pitchFamily="34" charset="0"/>
            </a:rPr>
            <a:t>Other programmes such as Next Generation GP, Partnership Development, Nurse CPD etc</a:t>
          </a:r>
        </a:p>
        <a:p>
          <a:pPr>
            <a:lnSpc>
              <a:spcPct val="100000"/>
            </a:lnSpc>
          </a:pPr>
          <a:r>
            <a:rPr lang="en-GB" dirty="0">
              <a:latin typeface="Arial" panose="020B0604020202020204" pitchFamily="34" charset="0"/>
              <a:cs typeface="Arial" panose="020B0604020202020204" pitchFamily="34" charset="0"/>
            </a:rPr>
            <a:t>Coaching </a:t>
          </a:r>
        </a:p>
      </dgm:t>
    </dgm:pt>
    <dgm:pt modelId="{C5B0953D-7B90-4C60-B327-83F41DF24F8F}" type="parTrans" cxnId="{D200DEF2-3D28-4810-8CC1-EF0168201D9C}">
      <dgm:prSet/>
      <dgm:spPr/>
      <dgm:t>
        <a:bodyPr/>
        <a:lstStyle/>
        <a:p>
          <a:endParaRPr lang="en-GB"/>
        </a:p>
      </dgm:t>
    </dgm:pt>
    <dgm:pt modelId="{0EC9AA8E-5FE5-4346-A3BD-C2BCD745F2C2}" type="sibTrans" cxnId="{D200DEF2-3D28-4810-8CC1-EF0168201D9C}">
      <dgm:prSet/>
      <dgm:spPr/>
      <dgm:t>
        <a:bodyPr/>
        <a:lstStyle/>
        <a:p>
          <a:endParaRPr lang="en-GB"/>
        </a:p>
      </dgm:t>
    </dgm:pt>
    <dgm:pt modelId="{5A8F653D-F40C-47C0-A1F8-69940FB92B78}">
      <dgm:prSet phldrT="[Text]"/>
      <dgm:spPr/>
      <dgm:t>
        <a:bodyPr/>
        <a:lstStyle/>
        <a:p>
          <a:pPr>
            <a:lnSpc>
              <a:spcPct val="100000"/>
            </a:lnSpc>
            <a:defRPr b="1"/>
          </a:pPr>
          <a:r>
            <a:rPr lang="en-GB" dirty="0"/>
            <a:t>PCN Working</a:t>
          </a:r>
        </a:p>
      </dgm:t>
    </dgm:pt>
    <dgm:pt modelId="{27307ED9-CE06-46D4-8CB9-66F45B4B46B6}" type="sibTrans" cxnId="{71B9A23A-AC98-4C79-86E4-B63F8172317B}">
      <dgm:prSet/>
      <dgm:spPr/>
      <dgm:t>
        <a:bodyPr/>
        <a:lstStyle/>
        <a:p>
          <a:endParaRPr lang="en-GB"/>
        </a:p>
      </dgm:t>
    </dgm:pt>
    <dgm:pt modelId="{6FD63193-A041-4A71-916E-44D0623671B5}" type="parTrans" cxnId="{71B9A23A-AC98-4C79-86E4-B63F8172317B}">
      <dgm:prSet/>
      <dgm:spPr/>
      <dgm:t>
        <a:bodyPr/>
        <a:lstStyle/>
        <a:p>
          <a:endParaRPr lang="en-GB"/>
        </a:p>
      </dgm:t>
    </dgm:pt>
    <dgm:pt modelId="{F3E3A759-A633-446E-92DD-B73A971F3003}" type="pres">
      <dgm:prSet presAssocID="{13DFA919-1D86-4D5D-81B0-D18099FC57A2}" presName="root" presStyleCnt="0">
        <dgm:presLayoutVars>
          <dgm:dir/>
          <dgm:resizeHandles val="exact"/>
        </dgm:presLayoutVars>
      </dgm:prSet>
      <dgm:spPr/>
    </dgm:pt>
    <dgm:pt modelId="{3997DDFF-D942-49C0-99FD-163F3B7C04CE}" type="pres">
      <dgm:prSet presAssocID="{5EFEBFA1-FF69-4A8A-8F15-C9E3B3745550}" presName="compNode" presStyleCnt="0"/>
      <dgm:spPr/>
    </dgm:pt>
    <dgm:pt modelId="{BD02A1DF-8268-4289-81B0-1988FB6DD9FD}" type="pres">
      <dgm:prSet presAssocID="{5EFEBFA1-FF69-4A8A-8F15-C9E3B374555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User network"/>
        </a:ext>
      </dgm:extLst>
    </dgm:pt>
    <dgm:pt modelId="{D5B9AF2B-684C-487D-804F-A1CD0CF6BE36}" type="pres">
      <dgm:prSet presAssocID="{5EFEBFA1-FF69-4A8A-8F15-C9E3B3745550}" presName="iconSpace" presStyleCnt="0"/>
      <dgm:spPr/>
    </dgm:pt>
    <dgm:pt modelId="{81B8E820-0EEF-470E-8784-F1983DA0A851}" type="pres">
      <dgm:prSet presAssocID="{5EFEBFA1-FF69-4A8A-8F15-C9E3B3745550}" presName="parTx" presStyleLbl="revTx" presStyleIdx="0" presStyleCnt="8">
        <dgm:presLayoutVars>
          <dgm:chMax val="0"/>
          <dgm:chPref val="0"/>
        </dgm:presLayoutVars>
      </dgm:prSet>
      <dgm:spPr/>
    </dgm:pt>
    <dgm:pt modelId="{F44AD8CF-ED52-435C-AD73-02284B053643}" type="pres">
      <dgm:prSet presAssocID="{5EFEBFA1-FF69-4A8A-8F15-C9E3B3745550}" presName="txSpace" presStyleCnt="0"/>
      <dgm:spPr/>
    </dgm:pt>
    <dgm:pt modelId="{B9FFDF10-1652-409F-8B58-7C54F353B8EC}" type="pres">
      <dgm:prSet presAssocID="{5EFEBFA1-FF69-4A8A-8F15-C9E3B3745550}" presName="desTx" presStyleLbl="revTx" presStyleIdx="1" presStyleCnt="8">
        <dgm:presLayoutVars/>
      </dgm:prSet>
      <dgm:spPr/>
    </dgm:pt>
    <dgm:pt modelId="{5F1574D0-BAB3-4AF9-861B-AC45C9D61D5A}" type="pres">
      <dgm:prSet presAssocID="{9F6FA783-8C4D-47FC-8C0B-711642E994FD}" presName="sibTrans" presStyleCnt="0"/>
      <dgm:spPr/>
    </dgm:pt>
    <dgm:pt modelId="{622990F8-13C4-4698-BF44-E8B819CBE692}" type="pres">
      <dgm:prSet presAssocID="{93E52E29-375E-49FB-BAC4-4E6BDEE0F3B2}" presName="compNode" presStyleCnt="0"/>
      <dgm:spPr/>
    </dgm:pt>
    <dgm:pt modelId="{928C8A70-53F9-4301-8D15-C69D16EA1799}" type="pres">
      <dgm:prSet presAssocID="{93E52E29-375E-49FB-BAC4-4E6BDEE0F3B2}"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Idea"/>
        </a:ext>
      </dgm:extLst>
    </dgm:pt>
    <dgm:pt modelId="{228DD500-A02E-45FB-A3C0-CBC83FF6CC5D}" type="pres">
      <dgm:prSet presAssocID="{93E52E29-375E-49FB-BAC4-4E6BDEE0F3B2}" presName="iconSpace" presStyleCnt="0"/>
      <dgm:spPr/>
    </dgm:pt>
    <dgm:pt modelId="{2316AFFF-895E-4A0D-ACA2-24EAC4F92728}" type="pres">
      <dgm:prSet presAssocID="{93E52E29-375E-49FB-BAC4-4E6BDEE0F3B2}" presName="parTx" presStyleLbl="revTx" presStyleIdx="2" presStyleCnt="8">
        <dgm:presLayoutVars>
          <dgm:chMax val="0"/>
          <dgm:chPref val="0"/>
        </dgm:presLayoutVars>
      </dgm:prSet>
      <dgm:spPr/>
    </dgm:pt>
    <dgm:pt modelId="{E1D1A130-22B3-4B68-BA58-ACDD053C3C5F}" type="pres">
      <dgm:prSet presAssocID="{93E52E29-375E-49FB-BAC4-4E6BDEE0F3B2}" presName="txSpace" presStyleCnt="0"/>
      <dgm:spPr/>
    </dgm:pt>
    <dgm:pt modelId="{54069E8F-6B4C-480C-8B76-45925C3DD722}" type="pres">
      <dgm:prSet presAssocID="{93E52E29-375E-49FB-BAC4-4E6BDEE0F3B2}" presName="desTx" presStyleLbl="revTx" presStyleIdx="3" presStyleCnt="8">
        <dgm:presLayoutVars/>
      </dgm:prSet>
      <dgm:spPr/>
    </dgm:pt>
    <dgm:pt modelId="{5F31E553-0C01-4F16-87E4-50207C0515C1}" type="pres">
      <dgm:prSet presAssocID="{031E2B22-3595-46DD-B1D0-F12B666D06B4}" presName="sibTrans" presStyleCnt="0"/>
      <dgm:spPr/>
    </dgm:pt>
    <dgm:pt modelId="{910AA711-414F-455F-AE07-EDD5393B1A11}" type="pres">
      <dgm:prSet presAssocID="{75E45623-9EA2-43DF-9730-C1FAEABD1AE4}" presName="compNode" presStyleCnt="0"/>
      <dgm:spPr/>
    </dgm:pt>
    <dgm:pt modelId="{7821985E-60A0-4A08-BAB8-F92504FB253A}" type="pres">
      <dgm:prSet presAssocID="{75E45623-9EA2-43DF-9730-C1FAEABD1AE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E5C5B5AF-AB99-4157-AE5E-DCDDC45CEF3D}" type="pres">
      <dgm:prSet presAssocID="{75E45623-9EA2-43DF-9730-C1FAEABD1AE4}" presName="iconSpace" presStyleCnt="0"/>
      <dgm:spPr/>
    </dgm:pt>
    <dgm:pt modelId="{9A51CFE2-D86B-4122-950B-78B00D3F8A8F}" type="pres">
      <dgm:prSet presAssocID="{75E45623-9EA2-43DF-9730-C1FAEABD1AE4}" presName="parTx" presStyleLbl="revTx" presStyleIdx="4" presStyleCnt="8">
        <dgm:presLayoutVars>
          <dgm:chMax val="0"/>
          <dgm:chPref val="0"/>
        </dgm:presLayoutVars>
      </dgm:prSet>
      <dgm:spPr/>
    </dgm:pt>
    <dgm:pt modelId="{828B4686-2B2E-4127-BB51-CD137DC0E11F}" type="pres">
      <dgm:prSet presAssocID="{75E45623-9EA2-43DF-9730-C1FAEABD1AE4}" presName="txSpace" presStyleCnt="0"/>
      <dgm:spPr/>
    </dgm:pt>
    <dgm:pt modelId="{3047CFE0-5BB1-43AE-8CE6-2BA36BF2DFE8}" type="pres">
      <dgm:prSet presAssocID="{75E45623-9EA2-43DF-9730-C1FAEABD1AE4}" presName="desTx" presStyleLbl="revTx" presStyleIdx="5" presStyleCnt="8">
        <dgm:presLayoutVars/>
      </dgm:prSet>
      <dgm:spPr/>
    </dgm:pt>
    <dgm:pt modelId="{9A15A634-BB6C-4116-A867-86CBFD1FB46B}" type="pres">
      <dgm:prSet presAssocID="{A08C611E-4787-4E39-BA3B-767CD0AD8127}" presName="sibTrans" presStyleCnt="0"/>
      <dgm:spPr/>
    </dgm:pt>
    <dgm:pt modelId="{1345A0CE-D5D1-48BE-8A1E-F648F8D475B7}" type="pres">
      <dgm:prSet presAssocID="{5A8F653D-F40C-47C0-A1F8-69940FB92B78}" presName="compNode" presStyleCnt="0"/>
      <dgm:spPr/>
    </dgm:pt>
    <dgm:pt modelId="{AA792F24-BD21-4BBA-8EF9-B3104737F598}" type="pres">
      <dgm:prSet presAssocID="{5A8F653D-F40C-47C0-A1F8-69940FB92B78}"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onnections"/>
        </a:ext>
      </dgm:extLst>
    </dgm:pt>
    <dgm:pt modelId="{5D08001B-3215-436F-8EEF-BA7EAF0900DB}" type="pres">
      <dgm:prSet presAssocID="{5A8F653D-F40C-47C0-A1F8-69940FB92B78}" presName="iconSpace" presStyleCnt="0"/>
      <dgm:spPr/>
    </dgm:pt>
    <dgm:pt modelId="{4ABDF20E-D52E-46BC-93CA-47D12F4EF7BD}" type="pres">
      <dgm:prSet presAssocID="{5A8F653D-F40C-47C0-A1F8-69940FB92B78}" presName="parTx" presStyleLbl="revTx" presStyleIdx="6" presStyleCnt="8">
        <dgm:presLayoutVars>
          <dgm:chMax val="0"/>
          <dgm:chPref val="0"/>
        </dgm:presLayoutVars>
      </dgm:prSet>
      <dgm:spPr/>
    </dgm:pt>
    <dgm:pt modelId="{44A9C685-41C8-4E8D-BBC0-EA1B86E9A574}" type="pres">
      <dgm:prSet presAssocID="{5A8F653D-F40C-47C0-A1F8-69940FB92B78}" presName="txSpace" presStyleCnt="0"/>
      <dgm:spPr/>
    </dgm:pt>
    <dgm:pt modelId="{4683F2E9-A2E1-4A0A-AC67-51FC8EDEBD02}" type="pres">
      <dgm:prSet presAssocID="{5A8F653D-F40C-47C0-A1F8-69940FB92B78}" presName="desTx" presStyleLbl="revTx" presStyleIdx="7" presStyleCnt="8" custLinFactX="-100000" custLinFactNeighborX="-134738" custLinFactNeighborY="1847">
        <dgm:presLayoutVars/>
      </dgm:prSet>
      <dgm:spPr/>
    </dgm:pt>
  </dgm:ptLst>
  <dgm:cxnLst>
    <dgm:cxn modelId="{20D7A101-63D4-4F0D-AF0F-0A6B83B2E0B4}" type="presOf" srcId="{CE531C54-F568-47F1-86F5-D101ED23DBC2}" destId="{3047CFE0-5BB1-43AE-8CE6-2BA36BF2DFE8}" srcOrd="0" destOrd="0" presId="urn:microsoft.com/office/officeart/2018/5/layout/CenteredIconLabelDescriptionList"/>
    <dgm:cxn modelId="{215F5823-4CA9-47E6-8FAE-B30A218F1D90}" type="presOf" srcId="{75E45623-9EA2-43DF-9730-C1FAEABD1AE4}" destId="{9A51CFE2-D86B-4122-950B-78B00D3F8A8F}" srcOrd="0" destOrd="0" presId="urn:microsoft.com/office/officeart/2018/5/layout/CenteredIconLabelDescriptionList"/>
    <dgm:cxn modelId="{36A5F133-F95B-4FFE-BC3F-DF6B79D7E8AB}" type="presOf" srcId="{F71D1F0E-DAB5-4FF8-9E65-21743EE92B57}" destId="{4683F2E9-A2E1-4A0A-AC67-51FC8EDEBD02}" srcOrd="0" destOrd="0" presId="urn:microsoft.com/office/officeart/2018/5/layout/CenteredIconLabelDescriptionList"/>
    <dgm:cxn modelId="{71B9A23A-AC98-4C79-86E4-B63F8172317B}" srcId="{13DFA919-1D86-4D5D-81B0-D18099FC57A2}" destId="{5A8F653D-F40C-47C0-A1F8-69940FB92B78}" srcOrd="3" destOrd="0" parTransId="{6FD63193-A041-4A71-916E-44D0623671B5}" sibTransId="{27307ED9-CE06-46D4-8CB9-66F45B4B46B6}"/>
    <dgm:cxn modelId="{716C3D3C-1ABD-4262-9A26-08F979C3F85E}" type="presOf" srcId="{5EFEBFA1-FF69-4A8A-8F15-C9E3B3745550}" destId="{81B8E820-0EEF-470E-8784-F1983DA0A851}" srcOrd="0" destOrd="0" presId="urn:microsoft.com/office/officeart/2018/5/layout/CenteredIconLabelDescriptionList"/>
    <dgm:cxn modelId="{CDA73C3E-E683-4169-BFA2-2AF4834B7263}" srcId="{75E45623-9EA2-43DF-9730-C1FAEABD1AE4}" destId="{CE531C54-F568-47F1-86F5-D101ED23DBC2}" srcOrd="0" destOrd="0" parTransId="{6B606BBA-84D6-4C5C-A315-8D93F697AE6F}" sibTransId="{BC39D287-FDE6-4B5D-81BF-D429B56F0899}"/>
    <dgm:cxn modelId="{6205FD47-E2FD-4ECD-9B59-D133250DCEC6}" type="presOf" srcId="{046E74A5-A63E-407D-A124-5E824B06352B}" destId="{B9FFDF10-1652-409F-8B58-7C54F353B8EC}" srcOrd="0" destOrd="1" presId="urn:microsoft.com/office/officeart/2018/5/layout/CenteredIconLabelDescriptionList"/>
    <dgm:cxn modelId="{5DB9DD69-002D-488D-8F02-3BDF91644287}" srcId="{13DFA919-1D86-4D5D-81B0-D18099FC57A2}" destId="{93E52E29-375E-49FB-BAC4-4E6BDEE0F3B2}" srcOrd="1" destOrd="0" parTransId="{B9959482-72F9-47BA-8FE1-CEE6E670CF78}" sibTransId="{031E2B22-3595-46DD-B1D0-F12B666D06B4}"/>
    <dgm:cxn modelId="{3D6DEE4B-33A4-4F3C-8A24-188D4823A015}" type="presOf" srcId="{93E52E29-375E-49FB-BAC4-4E6BDEE0F3B2}" destId="{2316AFFF-895E-4A0D-ACA2-24EAC4F92728}" srcOrd="0" destOrd="0" presId="urn:microsoft.com/office/officeart/2018/5/layout/CenteredIconLabelDescriptionList"/>
    <dgm:cxn modelId="{496CC74F-C9D9-482A-B359-AF3808C29FB3}" srcId="{5A8F653D-F40C-47C0-A1F8-69940FB92B78}" destId="{F71D1F0E-DAB5-4FF8-9E65-21743EE92B57}" srcOrd="0" destOrd="0" parTransId="{E066CA2C-C190-486A-BD55-1D2D7ADDCFA1}" sibTransId="{D097B1E2-E9A6-491D-B721-31D8E9A29C9A}"/>
    <dgm:cxn modelId="{6143DC7D-C730-4419-BDDF-4E6AC17D58EE}" srcId="{13DFA919-1D86-4D5D-81B0-D18099FC57A2}" destId="{5EFEBFA1-FF69-4A8A-8F15-C9E3B3745550}" srcOrd="0" destOrd="0" parTransId="{69F3B4E3-2460-4CE3-A7E7-9EB61E629892}" sibTransId="{9F6FA783-8C4D-47FC-8C0B-711642E994FD}"/>
    <dgm:cxn modelId="{AAB8CB9B-A481-4F8D-817C-F9DDD9E93410}" srcId="{13DFA919-1D86-4D5D-81B0-D18099FC57A2}" destId="{75E45623-9EA2-43DF-9730-C1FAEABD1AE4}" srcOrd="2" destOrd="0" parTransId="{B5A0E7F0-9953-4297-9A0D-1F0EE4E4BFB3}" sibTransId="{A08C611E-4787-4E39-BA3B-767CD0AD8127}"/>
    <dgm:cxn modelId="{C04364B0-B4E2-4BE8-ACB2-078ECB6F4EEF}" srcId="{5EFEBFA1-FF69-4A8A-8F15-C9E3B3745550}" destId="{154005C5-CDB2-4D1B-96D5-033175E1948F}" srcOrd="0" destOrd="0" parTransId="{34D81546-D48D-4451-930F-C7640C225FA9}" sibTransId="{77AE01FE-43FC-4269-87CD-D721BC519BB5}"/>
    <dgm:cxn modelId="{355EB9B6-75F1-4A1B-B243-A1D67496749A}" type="presOf" srcId="{154005C5-CDB2-4D1B-96D5-033175E1948F}" destId="{B9FFDF10-1652-409F-8B58-7C54F353B8EC}" srcOrd="0" destOrd="0" presId="urn:microsoft.com/office/officeart/2018/5/layout/CenteredIconLabelDescriptionList"/>
    <dgm:cxn modelId="{7DBF22BF-C943-4FCD-B1BE-C04FFB7DC6E1}" type="presOf" srcId="{13DFA919-1D86-4D5D-81B0-D18099FC57A2}" destId="{F3E3A759-A633-446E-92DD-B73A971F3003}" srcOrd="0" destOrd="0" presId="urn:microsoft.com/office/officeart/2018/5/layout/CenteredIconLabelDescriptionList"/>
    <dgm:cxn modelId="{BCBA9DD4-6B92-495B-891A-8D252C797E01}" type="presOf" srcId="{5A8F653D-F40C-47C0-A1F8-69940FB92B78}" destId="{4ABDF20E-D52E-46BC-93CA-47D12F4EF7BD}" srcOrd="0" destOrd="0" presId="urn:microsoft.com/office/officeart/2018/5/layout/CenteredIconLabelDescriptionList"/>
    <dgm:cxn modelId="{D200DEF2-3D28-4810-8CC1-EF0168201D9C}" srcId="{5EFEBFA1-FF69-4A8A-8F15-C9E3B3745550}" destId="{046E74A5-A63E-407D-A124-5E824B06352B}" srcOrd="1" destOrd="0" parTransId="{C5B0953D-7B90-4C60-B327-83F41DF24F8F}" sibTransId="{0EC9AA8E-5FE5-4346-A3BD-C2BCD745F2C2}"/>
    <dgm:cxn modelId="{9BF706FD-5485-47F9-8A14-FB18D149D231}" type="presParOf" srcId="{F3E3A759-A633-446E-92DD-B73A971F3003}" destId="{3997DDFF-D942-49C0-99FD-163F3B7C04CE}" srcOrd="0" destOrd="0" presId="urn:microsoft.com/office/officeart/2018/5/layout/CenteredIconLabelDescriptionList"/>
    <dgm:cxn modelId="{A05155EF-C079-4E23-8E22-CFF6148941F5}" type="presParOf" srcId="{3997DDFF-D942-49C0-99FD-163F3B7C04CE}" destId="{BD02A1DF-8268-4289-81B0-1988FB6DD9FD}" srcOrd="0" destOrd="0" presId="urn:microsoft.com/office/officeart/2018/5/layout/CenteredIconLabelDescriptionList"/>
    <dgm:cxn modelId="{C70714DE-1E25-4746-8CB3-403E189F7024}" type="presParOf" srcId="{3997DDFF-D942-49C0-99FD-163F3B7C04CE}" destId="{D5B9AF2B-684C-487D-804F-A1CD0CF6BE36}" srcOrd="1" destOrd="0" presId="urn:microsoft.com/office/officeart/2018/5/layout/CenteredIconLabelDescriptionList"/>
    <dgm:cxn modelId="{05380167-5A8B-4BB4-8C3B-B8DAD3C85A2A}" type="presParOf" srcId="{3997DDFF-D942-49C0-99FD-163F3B7C04CE}" destId="{81B8E820-0EEF-470E-8784-F1983DA0A851}" srcOrd="2" destOrd="0" presId="urn:microsoft.com/office/officeart/2018/5/layout/CenteredIconLabelDescriptionList"/>
    <dgm:cxn modelId="{D55ED32B-2839-4869-95C9-A9F587FF2EE4}" type="presParOf" srcId="{3997DDFF-D942-49C0-99FD-163F3B7C04CE}" destId="{F44AD8CF-ED52-435C-AD73-02284B053643}" srcOrd="3" destOrd="0" presId="urn:microsoft.com/office/officeart/2018/5/layout/CenteredIconLabelDescriptionList"/>
    <dgm:cxn modelId="{60B626F6-AF7C-4DF0-897D-4B9268F8AB9A}" type="presParOf" srcId="{3997DDFF-D942-49C0-99FD-163F3B7C04CE}" destId="{B9FFDF10-1652-409F-8B58-7C54F353B8EC}" srcOrd="4" destOrd="0" presId="urn:microsoft.com/office/officeart/2018/5/layout/CenteredIconLabelDescriptionList"/>
    <dgm:cxn modelId="{41F06179-A097-43F6-8C63-4299143878B3}" type="presParOf" srcId="{F3E3A759-A633-446E-92DD-B73A971F3003}" destId="{5F1574D0-BAB3-4AF9-861B-AC45C9D61D5A}" srcOrd="1" destOrd="0" presId="urn:microsoft.com/office/officeart/2018/5/layout/CenteredIconLabelDescriptionList"/>
    <dgm:cxn modelId="{14DF0DEC-0F09-456A-B040-5C8F3F64DF9E}" type="presParOf" srcId="{F3E3A759-A633-446E-92DD-B73A971F3003}" destId="{622990F8-13C4-4698-BF44-E8B819CBE692}" srcOrd="2" destOrd="0" presId="urn:microsoft.com/office/officeart/2018/5/layout/CenteredIconLabelDescriptionList"/>
    <dgm:cxn modelId="{BAE74DCA-C4D6-43A0-9B1F-60D2A3A083D2}" type="presParOf" srcId="{622990F8-13C4-4698-BF44-E8B819CBE692}" destId="{928C8A70-53F9-4301-8D15-C69D16EA1799}" srcOrd="0" destOrd="0" presId="urn:microsoft.com/office/officeart/2018/5/layout/CenteredIconLabelDescriptionList"/>
    <dgm:cxn modelId="{2FF97883-1740-4494-9E42-EE95CAE6EFF5}" type="presParOf" srcId="{622990F8-13C4-4698-BF44-E8B819CBE692}" destId="{228DD500-A02E-45FB-A3C0-CBC83FF6CC5D}" srcOrd="1" destOrd="0" presId="urn:microsoft.com/office/officeart/2018/5/layout/CenteredIconLabelDescriptionList"/>
    <dgm:cxn modelId="{10650A1E-FA8A-4C2C-9363-EF14BB8EFA33}" type="presParOf" srcId="{622990F8-13C4-4698-BF44-E8B819CBE692}" destId="{2316AFFF-895E-4A0D-ACA2-24EAC4F92728}" srcOrd="2" destOrd="0" presId="urn:microsoft.com/office/officeart/2018/5/layout/CenteredIconLabelDescriptionList"/>
    <dgm:cxn modelId="{FCDB13A6-8812-4D67-BE31-1B77DBAEECF4}" type="presParOf" srcId="{622990F8-13C4-4698-BF44-E8B819CBE692}" destId="{E1D1A130-22B3-4B68-BA58-ACDD053C3C5F}" srcOrd="3" destOrd="0" presId="urn:microsoft.com/office/officeart/2018/5/layout/CenteredIconLabelDescriptionList"/>
    <dgm:cxn modelId="{F2231A8B-5216-4BED-91EC-347ED22DA301}" type="presParOf" srcId="{622990F8-13C4-4698-BF44-E8B819CBE692}" destId="{54069E8F-6B4C-480C-8B76-45925C3DD722}" srcOrd="4" destOrd="0" presId="urn:microsoft.com/office/officeart/2018/5/layout/CenteredIconLabelDescriptionList"/>
    <dgm:cxn modelId="{CF9173F8-C4B4-4C93-9A8B-8469DB1BB11A}" type="presParOf" srcId="{F3E3A759-A633-446E-92DD-B73A971F3003}" destId="{5F31E553-0C01-4F16-87E4-50207C0515C1}" srcOrd="3" destOrd="0" presId="urn:microsoft.com/office/officeart/2018/5/layout/CenteredIconLabelDescriptionList"/>
    <dgm:cxn modelId="{CE2A3B56-61EA-491F-A1A9-ABDBC5A572EB}" type="presParOf" srcId="{F3E3A759-A633-446E-92DD-B73A971F3003}" destId="{910AA711-414F-455F-AE07-EDD5393B1A11}" srcOrd="4" destOrd="0" presId="urn:microsoft.com/office/officeart/2018/5/layout/CenteredIconLabelDescriptionList"/>
    <dgm:cxn modelId="{B215B3DC-F5A6-4015-A7D8-23CB6B7CD7CA}" type="presParOf" srcId="{910AA711-414F-455F-AE07-EDD5393B1A11}" destId="{7821985E-60A0-4A08-BAB8-F92504FB253A}" srcOrd="0" destOrd="0" presId="urn:microsoft.com/office/officeart/2018/5/layout/CenteredIconLabelDescriptionList"/>
    <dgm:cxn modelId="{8C6A3218-8AA3-481E-8088-AD9A93848A18}" type="presParOf" srcId="{910AA711-414F-455F-AE07-EDD5393B1A11}" destId="{E5C5B5AF-AB99-4157-AE5E-DCDDC45CEF3D}" srcOrd="1" destOrd="0" presId="urn:microsoft.com/office/officeart/2018/5/layout/CenteredIconLabelDescriptionList"/>
    <dgm:cxn modelId="{7FA88CE1-A0AA-4487-9EAB-48FB8B8E6855}" type="presParOf" srcId="{910AA711-414F-455F-AE07-EDD5393B1A11}" destId="{9A51CFE2-D86B-4122-950B-78B00D3F8A8F}" srcOrd="2" destOrd="0" presId="urn:microsoft.com/office/officeart/2018/5/layout/CenteredIconLabelDescriptionList"/>
    <dgm:cxn modelId="{326A382C-271A-4288-9E09-FFBD77B04216}" type="presParOf" srcId="{910AA711-414F-455F-AE07-EDD5393B1A11}" destId="{828B4686-2B2E-4127-BB51-CD137DC0E11F}" srcOrd="3" destOrd="0" presId="urn:microsoft.com/office/officeart/2018/5/layout/CenteredIconLabelDescriptionList"/>
    <dgm:cxn modelId="{487798BE-794E-4B0F-B4A0-D0D3AB35D0AC}" type="presParOf" srcId="{910AA711-414F-455F-AE07-EDD5393B1A11}" destId="{3047CFE0-5BB1-43AE-8CE6-2BA36BF2DFE8}" srcOrd="4" destOrd="0" presId="urn:microsoft.com/office/officeart/2018/5/layout/CenteredIconLabelDescriptionList"/>
    <dgm:cxn modelId="{F11CE371-A80E-491F-8E8F-163F71AADF74}" type="presParOf" srcId="{F3E3A759-A633-446E-92DD-B73A971F3003}" destId="{9A15A634-BB6C-4116-A867-86CBFD1FB46B}" srcOrd="5" destOrd="0" presId="urn:microsoft.com/office/officeart/2018/5/layout/CenteredIconLabelDescriptionList"/>
    <dgm:cxn modelId="{7BB33A9A-5DD4-469A-A4C6-C50F3930ACC4}" type="presParOf" srcId="{F3E3A759-A633-446E-92DD-B73A971F3003}" destId="{1345A0CE-D5D1-48BE-8A1E-F648F8D475B7}" srcOrd="6" destOrd="0" presId="urn:microsoft.com/office/officeart/2018/5/layout/CenteredIconLabelDescriptionList"/>
    <dgm:cxn modelId="{29043E6A-F579-4700-87B8-03147BEBEFBC}" type="presParOf" srcId="{1345A0CE-D5D1-48BE-8A1E-F648F8D475B7}" destId="{AA792F24-BD21-4BBA-8EF9-B3104737F598}" srcOrd="0" destOrd="0" presId="urn:microsoft.com/office/officeart/2018/5/layout/CenteredIconLabelDescriptionList"/>
    <dgm:cxn modelId="{99880353-9F0F-47D0-BD41-2452047D7B90}" type="presParOf" srcId="{1345A0CE-D5D1-48BE-8A1E-F648F8D475B7}" destId="{5D08001B-3215-436F-8EEF-BA7EAF0900DB}" srcOrd="1" destOrd="0" presId="urn:microsoft.com/office/officeart/2018/5/layout/CenteredIconLabelDescriptionList"/>
    <dgm:cxn modelId="{F4A22F7A-9FAE-4877-B98F-D0A336294F3F}" type="presParOf" srcId="{1345A0CE-D5D1-48BE-8A1E-F648F8D475B7}" destId="{4ABDF20E-D52E-46BC-93CA-47D12F4EF7BD}" srcOrd="2" destOrd="0" presId="urn:microsoft.com/office/officeart/2018/5/layout/CenteredIconLabelDescriptionList"/>
    <dgm:cxn modelId="{34DF41A9-13FC-4964-A1AF-01F570A80ABC}" type="presParOf" srcId="{1345A0CE-D5D1-48BE-8A1E-F648F8D475B7}" destId="{44A9C685-41C8-4E8D-BBC0-EA1B86E9A574}" srcOrd="3" destOrd="0" presId="urn:microsoft.com/office/officeart/2018/5/layout/CenteredIconLabelDescriptionList"/>
    <dgm:cxn modelId="{AAFA3309-A7E8-4887-A53F-CEDAC7EFE349}" type="presParOf" srcId="{1345A0CE-D5D1-48BE-8A1E-F648F8D475B7}" destId="{4683F2E9-A2E1-4A0A-AC67-51FC8EDEBD02}"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1BCAD0-2D57-4908-8B0C-FF1FAE9E2849}"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DC76A82-0680-4048-8A5E-EA3A3A25D533}">
      <dgm:prSet custT="1"/>
      <dgm:spPr/>
      <dgm:t>
        <a:bodyPr/>
        <a:lstStyle/>
        <a:p>
          <a:pPr>
            <a:defRPr cap="all"/>
          </a:pPr>
          <a:r>
            <a:rPr lang="en-GB" sz="1600" cap="none" dirty="0">
              <a:latin typeface="Arial" panose="020B0604020202020204" pitchFamily="34" charset="0"/>
              <a:cs typeface="Arial" panose="020B0604020202020204" pitchFamily="34" charset="0"/>
            </a:rPr>
            <a:t>Provide support, advice and an objective view on how the fellow can develop and progress in their working environment</a:t>
          </a:r>
          <a:endParaRPr lang="en-US" sz="1600" cap="none" dirty="0">
            <a:latin typeface="Arial" panose="020B0604020202020204" pitchFamily="34" charset="0"/>
            <a:cs typeface="Arial" panose="020B0604020202020204" pitchFamily="34" charset="0"/>
          </a:endParaRPr>
        </a:p>
      </dgm:t>
    </dgm:pt>
    <dgm:pt modelId="{FDD16DA5-4A4C-46F7-A9BF-AF389001A4FE}" type="parTrans" cxnId="{69E06211-D653-4B04-91ED-02590C16C3B9}">
      <dgm:prSet/>
      <dgm:spPr/>
      <dgm:t>
        <a:bodyPr/>
        <a:lstStyle/>
        <a:p>
          <a:endParaRPr lang="en-US"/>
        </a:p>
      </dgm:t>
    </dgm:pt>
    <dgm:pt modelId="{3F4F1F4F-6B11-4396-852C-D856A397E727}" type="sibTrans" cxnId="{69E06211-D653-4B04-91ED-02590C16C3B9}">
      <dgm:prSet/>
      <dgm:spPr/>
      <dgm:t>
        <a:bodyPr/>
        <a:lstStyle/>
        <a:p>
          <a:endParaRPr lang="en-US"/>
        </a:p>
      </dgm:t>
    </dgm:pt>
    <dgm:pt modelId="{265E1B5F-3D6C-4356-BA86-C56D3FBA2035}">
      <dgm:prSet custT="1"/>
      <dgm:spPr/>
      <dgm:t>
        <a:bodyPr/>
        <a:lstStyle/>
        <a:p>
          <a:pPr>
            <a:defRPr cap="all"/>
          </a:pPr>
          <a:r>
            <a:rPr lang="en-GB" sz="1600" cap="none" dirty="0">
              <a:latin typeface="Arial" panose="020B0604020202020204" pitchFamily="34" charset="0"/>
              <a:cs typeface="Arial" panose="020B0604020202020204" pitchFamily="34" charset="0"/>
            </a:rPr>
            <a:t>Focus on career trajectory planning</a:t>
          </a:r>
          <a:endParaRPr lang="en-US" sz="1600" cap="none" dirty="0">
            <a:latin typeface="Arial" panose="020B0604020202020204" pitchFamily="34" charset="0"/>
            <a:cs typeface="Arial" panose="020B0604020202020204" pitchFamily="34" charset="0"/>
          </a:endParaRPr>
        </a:p>
      </dgm:t>
    </dgm:pt>
    <dgm:pt modelId="{197D71DA-2D4E-431D-853E-36D57D5C4DC0}" type="parTrans" cxnId="{4637E5D0-1E08-4286-B816-29D0B4BD8664}">
      <dgm:prSet/>
      <dgm:spPr/>
      <dgm:t>
        <a:bodyPr/>
        <a:lstStyle/>
        <a:p>
          <a:endParaRPr lang="en-US"/>
        </a:p>
      </dgm:t>
    </dgm:pt>
    <dgm:pt modelId="{90AEA9F4-493B-4C07-A3ED-9250844F998F}" type="sibTrans" cxnId="{4637E5D0-1E08-4286-B816-29D0B4BD8664}">
      <dgm:prSet/>
      <dgm:spPr/>
      <dgm:t>
        <a:bodyPr/>
        <a:lstStyle/>
        <a:p>
          <a:endParaRPr lang="en-US"/>
        </a:p>
      </dgm:t>
    </dgm:pt>
    <dgm:pt modelId="{2D8EC163-4B79-4068-9615-F85B1E597FCB}">
      <dgm:prSet custT="1"/>
      <dgm:spPr/>
      <dgm:t>
        <a:bodyPr/>
        <a:lstStyle/>
        <a:p>
          <a:pPr>
            <a:defRPr cap="all"/>
          </a:pPr>
          <a:r>
            <a:rPr lang="en-GB" sz="1600" cap="none" dirty="0">
              <a:latin typeface="Arial" panose="020B0604020202020204" pitchFamily="34" charset="0"/>
              <a:cs typeface="Arial" panose="020B0604020202020204" pitchFamily="34" charset="0"/>
            </a:rPr>
            <a:t>Mentor and mentee will meet or speak for one hour every month</a:t>
          </a:r>
          <a:endParaRPr lang="en-US" sz="1600" cap="none" dirty="0">
            <a:latin typeface="Arial" panose="020B0604020202020204" pitchFamily="34" charset="0"/>
            <a:cs typeface="Arial" panose="020B0604020202020204" pitchFamily="34" charset="0"/>
          </a:endParaRPr>
        </a:p>
      </dgm:t>
    </dgm:pt>
    <dgm:pt modelId="{508F1898-9584-4429-98A8-3457810C28D0}" type="parTrans" cxnId="{EC626FD5-515C-46F2-84DF-19709DD1F570}">
      <dgm:prSet/>
      <dgm:spPr/>
      <dgm:t>
        <a:bodyPr/>
        <a:lstStyle/>
        <a:p>
          <a:endParaRPr lang="en-US"/>
        </a:p>
      </dgm:t>
    </dgm:pt>
    <dgm:pt modelId="{A44AABD8-BFF7-4BDF-A9D0-8F000CB2495F}" type="sibTrans" cxnId="{EC626FD5-515C-46F2-84DF-19709DD1F570}">
      <dgm:prSet/>
      <dgm:spPr/>
      <dgm:t>
        <a:bodyPr/>
        <a:lstStyle/>
        <a:p>
          <a:endParaRPr lang="en-US"/>
        </a:p>
      </dgm:t>
    </dgm:pt>
    <dgm:pt modelId="{72439115-264F-4D63-91D9-E86A309D915E}">
      <dgm:prSet custT="1"/>
      <dgm:spPr/>
      <dgm:t>
        <a:bodyPr/>
        <a:lstStyle/>
        <a:p>
          <a:pPr>
            <a:defRPr cap="all"/>
          </a:pPr>
          <a:r>
            <a:rPr lang="en-GB" sz="1600" cap="none" dirty="0">
              <a:latin typeface="Arial" panose="020B0604020202020204" pitchFamily="34" charset="0"/>
              <a:cs typeface="Arial" panose="020B0604020202020204" pitchFamily="34" charset="0"/>
            </a:rPr>
            <a:t>The fellow will reflect on the course material with the mentor</a:t>
          </a:r>
          <a:endParaRPr lang="en-US" sz="1600" cap="none" dirty="0">
            <a:latin typeface="Arial" panose="020B0604020202020204" pitchFamily="34" charset="0"/>
            <a:cs typeface="Arial" panose="020B0604020202020204" pitchFamily="34" charset="0"/>
          </a:endParaRPr>
        </a:p>
      </dgm:t>
    </dgm:pt>
    <dgm:pt modelId="{B2FDF445-30A3-4DA1-A218-9B552A31AF37}" type="parTrans" cxnId="{FBC65812-F2DC-49F3-AAF5-1690F454FB6F}">
      <dgm:prSet/>
      <dgm:spPr/>
      <dgm:t>
        <a:bodyPr/>
        <a:lstStyle/>
        <a:p>
          <a:endParaRPr lang="en-US"/>
        </a:p>
      </dgm:t>
    </dgm:pt>
    <dgm:pt modelId="{65CA058A-A47B-41B1-966D-F8DDF13D4DF6}" type="sibTrans" cxnId="{FBC65812-F2DC-49F3-AAF5-1690F454FB6F}">
      <dgm:prSet/>
      <dgm:spPr/>
      <dgm:t>
        <a:bodyPr/>
        <a:lstStyle/>
        <a:p>
          <a:endParaRPr lang="en-US"/>
        </a:p>
      </dgm:t>
    </dgm:pt>
    <dgm:pt modelId="{BC319A79-3F88-4488-BC37-D6A4C0E12453}">
      <dgm:prSet custT="1"/>
      <dgm:spPr/>
      <dgm:t>
        <a:bodyPr/>
        <a:lstStyle/>
        <a:p>
          <a:pPr>
            <a:defRPr cap="all"/>
          </a:pPr>
          <a:r>
            <a:rPr lang="en-GB" sz="1600" cap="none" dirty="0">
              <a:latin typeface="Arial" panose="020B0604020202020204" pitchFamily="34" charset="0"/>
              <a:cs typeface="Arial" panose="020B0604020202020204" pitchFamily="34" charset="0"/>
            </a:rPr>
            <a:t>Some specific tasks will be set by the university that need further discussion with the mentor</a:t>
          </a:r>
          <a:endParaRPr lang="en-US" sz="1600" cap="none" dirty="0">
            <a:latin typeface="Arial" panose="020B0604020202020204" pitchFamily="34" charset="0"/>
            <a:cs typeface="Arial" panose="020B0604020202020204" pitchFamily="34" charset="0"/>
          </a:endParaRPr>
        </a:p>
      </dgm:t>
    </dgm:pt>
    <dgm:pt modelId="{9EC595BC-0489-4CB3-8E2C-6A6B3EA6D2CE}" type="parTrans" cxnId="{15AC21D5-9D6B-4FC9-AC9E-83D6EE0F178D}">
      <dgm:prSet/>
      <dgm:spPr/>
      <dgm:t>
        <a:bodyPr/>
        <a:lstStyle/>
        <a:p>
          <a:endParaRPr lang="en-US"/>
        </a:p>
      </dgm:t>
    </dgm:pt>
    <dgm:pt modelId="{6360CED1-939D-424E-A345-1FC27587FA2B}" type="sibTrans" cxnId="{15AC21D5-9D6B-4FC9-AC9E-83D6EE0F178D}">
      <dgm:prSet/>
      <dgm:spPr/>
      <dgm:t>
        <a:bodyPr/>
        <a:lstStyle/>
        <a:p>
          <a:endParaRPr lang="en-US"/>
        </a:p>
      </dgm:t>
    </dgm:pt>
    <dgm:pt modelId="{EA102A14-8378-42F5-8081-E901F49AC5E9}" type="pres">
      <dgm:prSet presAssocID="{C31BCAD0-2D57-4908-8B0C-FF1FAE9E2849}" presName="root" presStyleCnt="0">
        <dgm:presLayoutVars>
          <dgm:dir/>
          <dgm:resizeHandles val="exact"/>
        </dgm:presLayoutVars>
      </dgm:prSet>
      <dgm:spPr/>
    </dgm:pt>
    <dgm:pt modelId="{81404289-6C2C-4414-89B0-1E898675A9A7}" type="pres">
      <dgm:prSet presAssocID="{BDC76A82-0680-4048-8A5E-EA3A3A25D533}" presName="compNode" presStyleCnt="0"/>
      <dgm:spPr/>
    </dgm:pt>
    <dgm:pt modelId="{2AA7B7D2-D58F-431E-8B94-1996C4869AD1}" type="pres">
      <dgm:prSet presAssocID="{BDC76A82-0680-4048-8A5E-EA3A3A25D533}" presName="iconBgRect" presStyleLbl="bgShp" presStyleIdx="0" presStyleCnt="5"/>
      <dgm:spPr/>
    </dgm:pt>
    <dgm:pt modelId="{0F94A1CD-E9DD-4AAA-B75F-4EF837BF90DA}" type="pres">
      <dgm:prSet presAssocID="{BDC76A82-0680-4048-8A5E-EA3A3A25D533}"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tor"/>
        </a:ext>
      </dgm:extLst>
    </dgm:pt>
    <dgm:pt modelId="{59392664-E669-4937-A4F3-A07D66727869}" type="pres">
      <dgm:prSet presAssocID="{BDC76A82-0680-4048-8A5E-EA3A3A25D533}" presName="spaceRect" presStyleCnt="0"/>
      <dgm:spPr/>
    </dgm:pt>
    <dgm:pt modelId="{FFC4D364-2E51-4838-AACC-6DA13EC81135}" type="pres">
      <dgm:prSet presAssocID="{BDC76A82-0680-4048-8A5E-EA3A3A25D533}" presName="textRect" presStyleLbl="revTx" presStyleIdx="0" presStyleCnt="5">
        <dgm:presLayoutVars>
          <dgm:chMax val="1"/>
          <dgm:chPref val="1"/>
        </dgm:presLayoutVars>
      </dgm:prSet>
      <dgm:spPr/>
    </dgm:pt>
    <dgm:pt modelId="{10D6F389-24AA-468D-BDA0-7E0F368EC9E6}" type="pres">
      <dgm:prSet presAssocID="{3F4F1F4F-6B11-4396-852C-D856A397E727}" presName="sibTrans" presStyleCnt="0"/>
      <dgm:spPr/>
    </dgm:pt>
    <dgm:pt modelId="{1B2D8CE5-6125-46A7-8003-C833A56D644F}" type="pres">
      <dgm:prSet presAssocID="{265E1B5F-3D6C-4356-BA86-C56D3FBA2035}" presName="compNode" presStyleCnt="0"/>
      <dgm:spPr/>
    </dgm:pt>
    <dgm:pt modelId="{A439A039-B158-49E7-9C50-6206446D2BE5}" type="pres">
      <dgm:prSet presAssocID="{265E1B5F-3D6C-4356-BA86-C56D3FBA2035}" presName="iconBgRect" presStyleLbl="bgShp" presStyleIdx="1" presStyleCnt="5"/>
      <dgm:spPr/>
    </dgm:pt>
    <dgm:pt modelId="{4D41DE89-C3DF-46A5-8496-92A50EF76218}" type="pres">
      <dgm:prSet presAssocID="{265E1B5F-3D6C-4356-BA86-C56D3FBA203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llseye"/>
        </a:ext>
      </dgm:extLst>
    </dgm:pt>
    <dgm:pt modelId="{E4BF62E2-53A6-4AB3-8607-8F0E156ACCFB}" type="pres">
      <dgm:prSet presAssocID="{265E1B5F-3D6C-4356-BA86-C56D3FBA2035}" presName="spaceRect" presStyleCnt="0"/>
      <dgm:spPr/>
    </dgm:pt>
    <dgm:pt modelId="{C79969FA-A7A5-4B86-A81A-15E6BDCA2B78}" type="pres">
      <dgm:prSet presAssocID="{265E1B5F-3D6C-4356-BA86-C56D3FBA2035}" presName="textRect" presStyleLbl="revTx" presStyleIdx="1" presStyleCnt="5">
        <dgm:presLayoutVars>
          <dgm:chMax val="1"/>
          <dgm:chPref val="1"/>
        </dgm:presLayoutVars>
      </dgm:prSet>
      <dgm:spPr/>
    </dgm:pt>
    <dgm:pt modelId="{DD3EA693-C853-4532-86ED-2C336DAED79D}" type="pres">
      <dgm:prSet presAssocID="{90AEA9F4-493B-4C07-A3ED-9250844F998F}" presName="sibTrans" presStyleCnt="0"/>
      <dgm:spPr/>
    </dgm:pt>
    <dgm:pt modelId="{75CA4979-10C3-4DC9-A010-6DE7444A6E4C}" type="pres">
      <dgm:prSet presAssocID="{2D8EC163-4B79-4068-9615-F85B1E597FCB}" presName="compNode" presStyleCnt="0"/>
      <dgm:spPr/>
    </dgm:pt>
    <dgm:pt modelId="{8934F93A-DF6F-408B-B194-5A9981F0FEF1}" type="pres">
      <dgm:prSet presAssocID="{2D8EC163-4B79-4068-9615-F85B1E597FCB}" presName="iconBgRect" presStyleLbl="bgShp" presStyleIdx="2" presStyleCnt="5"/>
      <dgm:spPr/>
    </dgm:pt>
    <dgm:pt modelId="{435E45EF-849C-497F-B7F9-B8EC01821818}" type="pres">
      <dgm:prSet presAssocID="{2D8EC163-4B79-4068-9615-F85B1E597FCB}"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88C89C6B-3476-4490-94FD-21F1FFDE1D35}" type="pres">
      <dgm:prSet presAssocID="{2D8EC163-4B79-4068-9615-F85B1E597FCB}" presName="spaceRect" presStyleCnt="0"/>
      <dgm:spPr/>
    </dgm:pt>
    <dgm:pt modelId="{F6316705-3042-4B43-975B-2F9D294252DA}" type="pres">
      <dgm:prSet presAssocID="{2D8EC163-4B79-4068-9615-F85B1E597FCB}" presName="textRect" presStyleLbl="revTx" presStyleIdx="2" presStyleCnt="5">
        <dgm:presLayoutVars>
          <dgm:chMax val="1"/>
          <dgm:chPref val="1"/>
        </dgm:presLayoutVars>
      </dgm:prSet>
      <dgm:spPr/>
    </dgm:pt>
    <dgm:pt modelId="{BF1D96C7-26FA-4452-8EAD-13D79FA595FC}" type="pres">
      <dgm:prSet presAssocID="{A44AABD8-BFF7-4BDF-A9D0-8F000CB2495F}" presName="sibTrans" presStyleCnt="0"/>
      <dgm:spPr/>
    </dgm:pt>
    <dgm:pt modelId="{831A98D4-AE2E-40F4-9886-47970D12D100}" type="pres">
      <dgm:prSet presAssocID="{72439115-264F-4D63-91D9-E86A309D915E}" presName="compNode" presStyleCnt="0"/>
      <dgm:spPr/>
    </dgm:pt>
    <dgm:pt modelId="{2922947D-E413-48F0-8949-BDBBAFECA38A}" type="pres">
      <dgm:prSet presAssocID="{72439115-264F-4D63-91D9-E86A309D915E}" presName="iconBgRect" presStyleLbl="bgShp" presStyleIdx="3" presStyleCnt="5"/>
      <dgm:spPr/>
    </dgm:pt>
    <dgm:pt modelId="{45E3CDE6-D65E-458F-B457-D0DF671C8A39}" type="pres">
      <dgm:prSet presAssocID="{72439115-264F-4D63-91D9-E86A309D915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d with Gears"/>
        </a:ext>
      </dgm:extLst>
    </dgm:pt>
    <dgm:pt modelId="{4E5E3153-C80B-4B3E-8052-2EDB2B3A7225}" type="pres">
      <dgm:prSet presAssocID="{72439115-264F-4D63-91D9-E86A309D915E}" presName="spaceRect" presStyleCnt="0"/>
      <dgm:spPr/>
    </dgm:pt>
    <dgm:pt modelId="{73019661-4247-4C1F-B37B-1DCF29CAF7C3}" type="pres">
      <dgm:prSet presAssocID="{72439115-264F-4D63-91D9-E86A309D915E}" presName="textRect" presStyleLbl="revTx" presStyleIdx="3" presStyleCnt="5">
        <dgm:presLayoutVars>
          <dgm:chMax val="1"/>
          <dgm:chPref val="1"/>
        </dgm:presLayoutVars>
      </dgm:prSet>
      <dgm:spPr/>
    </dgm:pt>
    <dgm:pt modelId="{DCA1A48A-FC80-413B-9694-35A49237ED7C}" type="pres">
      <dgm:prSet presAssocID="{65CA058A-A47B-41B1-966D-F8DDF13D4DF6}" presName="sibTrans" presStyleCnt="0"/>
      <dgm:spPr/>
    </dgm:pt>
    <dgm:pt modelId="{09413876-0AF9-4AE9-B2FB-3D3D690820CB}" type="pres">
      <dgm:prSet presAssocID="{BC319A79-3F88-4488-BC37-D6A4C0E12453}" presName="compNode" presStyleCnt="0"/>
      <dgm:spPr/>
    </dgm:pt>
    <dgm:pt modelId="{EEF1ED74-17C1-4DB3-A3D6-6C2D490B4FEC}" type="pres">
      <dgm:prSet presAssocID="{BC319A79-3F88-4488-BC37-D6A4C0E12453}" presName="iconBgRect" presStyleLbl="bgShp" presStyleIdx="4" presStyleCnt="5"/>
      <dgm:spPr/>
    </dgm:pt>
    <dgm:pt modelId="{D60698BB-AA59-4F67-8D9E-B3B0CB768263}" type="pres">
      <dgm:prSet presAssocID="{BC319A79-3F88-4488-BC37-D6A4C0E12453}"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lassroom"/>
        </a:ext>
      </dgm:extLst>
    </dgm:pt>
    <dgm:pt modelId="{326F3D04-B732-4429-ABE3-B769EAFE00A4}" type="pres">
      <dgm:prSet presAssocID="{BC319A79-3F88-4488-BC37-D6A4C0E12453}" presName="spaceRect" presStyleCnt="0"/>
      <dgm:spPr/>
    </dgm:pt>
    <dgm:pt modelId="{2D475529-9D13-439F-BC50-D1C7A9AA2EDF}" type="pres">
      <dgm:prSet presAssocID="{BC319A79-3F88-4488-BC37-D6A4C0E12453}" presName="textRect" presStyleLbl="revTx" presStyleIdx="4" presStyleCnt="5">
        <dgm:presLayoutVars>
          <dgm:chMax val="1"/>
          <dgm:chPref val="1"/>
        </dgm:presLayoutVars>
      </dgm:prSet>
      <dgm:spPr/>
    </dgm:pt>
  </dgm:ptLst>
  <dgm:cxnLst>
    <dgm:cxn modelId="{DF59900B-99D9-4E2B-B020-DC4EDE265FBC}" type="presOf" srcId="{BDC76A82-0680-4048-8A5E-EA3A3A25D533}" destId="{FFC4D364-2E51-4838-AACC-6DA13EC81135}" srcOrd="0" destOrd="0" presId="urn:microsoft.com/office/officeart/2018/5/layout/IconCircleLabelList"/>
    <dgm:cxn modelId="{69E06211-D653-4B04-91ED-02590C16C3B9}" srcId="{C31BCAD0-2D57-4908-8B0C-FF1FAE9E2849}" destId="{BDC76A82-0680-4048-8A5E-EA3A3A25D533}" srcOrd="0" destOrd="0" parTransId="{FDD16DA5-4A4C-46F7-A9BF-AF389001A4FE}" sibTransId="{3F4F1F4F-6B11-4396-852C-D856A397E727}"/>
    <dgm:cxn modelId="{FBC65812-F2DC-49F3-AAF5-1690F454FB6F}" srcId="{C31BCAD0-2D57-4908-8B0C-FF1FAE9E2849}" destId="{72439115-264F-4D63-91D9-E86A309D915E}" srcOrd="3" destOrd="0" parTransId="{B2FDF445-30A3-4DA1-A218-9B552A31AF37}" sibTransId="{65CA058A-A47B-41B1-966D-F8DDF13D4DF6}"/>
    <dgm:cxn modelId="{BAA3398B-191B-44EB-9898-B41531EEB1A6}" type="presOf" srcId="{BC319A79-3F88-4488-BC37-D6A4C0E12453}" destId="{2D475529-9D13-439F-BC50-D1C7A9AA2EDF}" srcOrd="0" destOrd="0" presId="urn:microsoft.com/office/officeart/2018/5/layout/IconCircleLabelList"/>
    <dgm:cxn modelId="{9363AEA7-9F1E-46CB-B293-0B5993F0A2F7}" type="presOf" srcId="{265E1B5F-3D6C-4356-BA86-C56D3FBA2035}" destId="{C79969FA-A7A5-4B86-A81A-15E6BDCA2B78}" srcOrd="0" destOrd="0" presId="urn:microsoft.com/office/officeart/2018/5/layout/IconCircleLabelList"/>
    <dgm:cxn modelId="{8C1AD1A8-E0C2-414E-A3D8-D2C119ECBC41}" type="presOf" srcId="{72439115-264F-4D63-91D9-E86A309D915E}" destId="{73019661-4247-4C1F-B37B-1DCF29CAF7C3}" srcOrd="0" destOrd="0" presId="urn:microsoft.com/office/officeart/2018/5/layout/IconCircleLabelList"/>
    <dgm:cxn modelId="{4637E5D0-1E08-4286-B816-29D0B4BD8664}" srcId="{C31BCAD0-2D57-4908-8B0C-FF1FAE9E2849}" destId="{265E1B5F-3D6C-4356-BA86-C56D3FBA2035}" srcOrd="1" destOrd="0" parTransId="{197D71DA-2D4E-431D-853E-36D57D5C4DC0}" sibTransId="{90AEA9F4-493B-4C07-A3ED-9250844F998F}"/>
    <dgm:cxn modelId="{15AC21D5-9D6B-4FC9-AC9E-83D6EE0F178D}" srcId="{C31BCAD0-2D57-4908-8B0C-FF1FAE9E2849}" destId="{BC319A79-3F88-4488-BC37-D6A4C0E12453}" srcOrd="4" destOrd="0" parTransId="{9EC595BC-0489-4CB3-8E2C-6A6B3EA6D2CE}" sibTransId="{6360CED1-939D-424E-A345-1FC27587FA2B}"/>
    <dgm:cxn modelId="{EC626FD5-515C-46F2-84DF-19709DD1F570}" srcId="{C31BCAD0-2D57-4908-8B0C-FF1FAE9E2849}" destId="{2D8EC163-4B79-4068-9615-F85B1E597FCB}" srcOrd="2" destOrd="0" parTransId="{508F1898-9584-4429-98A8-3457810C28D0}" sibTransId="{A44AABD8-BFF7-4BDF-A9D0-8F000CB2495F}"/>
    <dgm:cxn modelId="{CC03A9E1-2BA9-456A-9CD8-DBCE22DC3191}" type="presOf" srcId="{2D8EC163-4B79-4068-9615-F85B1E597FCB}" destId="{F6316705-3042-4B43-975B-2F9D294252DA}" srcOrd="0" destOrd="0" presId="urn:microsoft.com/office/officeart/2018/5/layout/IconCircleLabelList"/>
    <dgm:cxn modelId="{F05236F8-ED3B-43BB-AD53-A5C027F40B97}" type="presOf" srcId="{C31BCAD0-2D57-4908-8B0C-FF1FAE9E2849}" destId="{EA102A14-8378-42F5-8081-E901F49AC5E9}" srcOrd="0" destOrd="0" presId="urn:microsoft.com/office/officeart/2018/5/layout/IconCircleLabelList"/>
    <dgm:cxn modelId="{4F3661E8-D6D5-479C-A766-87D3FB726778}" type="presParOf" srcId="{EA102A14-8378-42F5-8081-E901F49AC5E9}" destId="{81404289-6C2C-4414-89B0-1E898675A9A7}" srcOrd="0" destOrd="0" presId="urn:microsoft.com/office/officeart/2018/5/layout/IconCircleLabelList"/>
    <dgm:cxn modelId="{FD671F5C-C0D7-4B5B-A805-7EF542A82E60}" type="presParOf" srcId="{81404289-6C2C-4414-89B0-1E898675A9A7}" destId="{2AA7B7D2-D58F-431E-8B94-1996C4869AD1}" srcOrd="0" destOrd="0" presId="urn:microsoft.com/office/officeart/2018/5/layout/IconCircleLabelList"/>
    <dgm:cxn modelId="{4EC4E123-B704-4241-A8A8-0DC72710FB5D}" type="presParOf" srcId="{81404289-6C2C-4414-89B0-1E898675A9A7}" destId="{0F94A1CD-E9DD-4AAA-B75F-4EF837BF90DA}" srcOrd="1" destOrd="0" presId="urn:microsoft.com/office/officeart/2018/5/layout/IconCircleLabelList"/>
    <dgm:cxn modelId="{2AA160BA-6B5F-4999-9813-881620B4D5E3}" type="presParOf" srcId="{81404289-6C2C-4414-89B0-1E898675A9A7}" destId="{59392664-E669-4937-A4F3-A07D66727869}" srcOrd="2" destOrd="0" presId="urn:microsoft.com/office/officeart/2018/5/layout/IconCircleLabelList"/>
    <dgm:cxn modelId="{A3A8C9FE-1FB0-4B6E-A53A-AE779F69A864}" type="presParOf" srcId="{81404289-6C2C-4414-89B0-1E898675A9A7}" destId="{FFC4D364-2E51-4838-AACC-6DA13EC81135}" srcOrd="3" destOrd="0" presId="urn:microsoft.com/office/officeart/2018/5/layout/IconCircleLabelList"/>
    <dgm:cxn modelId="{A10C7DCB-C461-43A0-AB20-81306CCC3050}" type="presParOf" srcId="{EA102A14-8378-42F5-8081-E901F49AC5E9}" destId="{10D6F389-24AA-468D-BDA0-7E0F368EC9E6}" srcOrd="1" destOrd="0" presId="urn:microsoft.com/office/officeart/2018/5/layout/IconCircleLabelList"/>
    <dgm:cxn modelId="{80BA7FB3-6BB9-4821-BEE9-43FFDFC0CAA9}" type="presParOf" srcId="{EA102A14-8378-42F5-8081-E901F49AC5E9}" destId="{1B2D8CE5-6125-46A7-8003-C833A56D644F}" srcOrd="2" destOrd="0" presId="urn:microsoft.com/office/officeart/2018/5/layout/IconCircleLabelList"/>
    <dgm:cxn modelId="{56E6135C-77F1-4DC2-B655-FA56A1B19F24}" type="presParOf" srcId="{1B2D8CE5-6125-46A7-8003-C833A56D644F}" destId="{A439A039-B158-49E7-9C50-6206446D2BE5}" srcOrd="0" destOrd="0" presId="urn:microsoft.com/office/officeart/2018/5/layout/IconCircleLabelList"/>
    <dgm:cxn modelId="{D3021AA0-4746-447E-B5F8-B473264C1E0A}" type="presParOf" srcId="{1B2D8CE5-6125-46A7-8003-C833A56D644F}" destId="{4D41DE89-C3DF-46A5-8496-92A50EF76218}" srcOrd="1" destOrd="0" presId="urn:microsoft.com/office/officeart/2018/5/layout/IconCircleLabelList"/>
    <dgm:cxn modelId="{69653CD4-6A90-4655-A71A-7F72B0D1FBD3}" type="presParOf" srcId="{1B2D8CE5-6125-46A7-8003-C833A56D644F}" destId="{E4BF62E2-53A6-4AB3-8607-8F0E156ACCFB}" srcOrd="2" destOrd="0" presId="urn:microsoft.com/office/officeart/2018/5/layout/IconCircleLabelList"/>
    <dgm:cxn modelId="{D5A1A652-FF2A-4155-9616-81CCD02FFFDC}" type="presParOf" srcId="{1B2D8CE5-6125-46A7-8003-C833A56D644F}" destId="{C79969FA-A7A5-4B86-A81A-15E6BDCA2B78}" srcOrd="3" destOrd="0" presId="urn:microsoft.com/office/officeart/2018/5/layout/IconCircleLabelList"/>
    <dgm:cxn modelId="{636398D3-1FED-49E4-B4F6-4F849451C614}" type="presParOf" srcId="{EA102A14-8378-42F5-8081-E901F49AC5E9}" destId="{DD3EA693-C853-4532-86ED-2C336DAED79D}" srcOrd="3" destOrd="0" presId="urn:microsoft.com/office/officeart/2018/5/layout/IconCircleLabelList"/>
    <dgm:cxn modelId="{1958D166-C173-4483-8E31-E037C98BF09A}" type="presParOf" srcId="{EA102A14-8378-42F5-8081-E901F49AC5E9}" destId="{75CA4979-10C3-4DC9-A010-6DE7444A6E4C}" srcOrd="4" destOrd="0" presId="urn:microsoft.com/office/officeart/2018/5/layout/IconCircleLabelList"/>
    <dgm:cxn modelId="{CC95729C-72A7-429F-BDC1-5656B5C4DED2}" type="presParOf" srcId="{75CA4979-10C3-4DC9-A010-6DE7444A6E4C}" destId="{8934F93A-DF6F-408B-B194-5A9981F0FEF1}" srcOrd="0" destOrd="0" presId="urn:microsoft.com/office/officeart/2018/5/layout/IconCircleLabelList"/>
    <dgm:cxn modelId="{68C000F6-53C3-4994-B40F-5A23474D230C}" type="presParOf" srcId="{75CA4979-10C3-4DC9-A010-6DE7444A6E4C}" destId="{435E45EF-849C-497F-B7F9-B8EC01821818}" srcOrd="1" destOrd="0" presId="urn:microsoft.com/office/officeart/2018/5/layout/IconCircleLabelList"/>
    <dgm:cxn modelId="{4B106CB2-2FAD-4F19-A563-2A59B6D3A0BD}" type="presParOf" srcId="{75CA4979-10C3-4DC9-A010-6DE7444A6E4C}" destId="{88C89C6B-3476-4490-94FD-21F1FFDE1D35}" srcOrd="2" destOrd="0" presId="urn:microsoft.com/office/officeart/2018/5/layout/IconCircleLabelList"/>
    <dgm:cxn modelId="{55F0139E-8C53-410B-A51D-AC890C1E0ECE}" type="presParOf" srcId="{75CA4979-10C3-4DC9-A010-6DE7444A6E4C}" destId="{F6316705-3042-4B43-975B-2F9D294252DA}" srcOrd="3" destOrd="0" presId="urn:microsoft.com/office/officeart/2018/5/layout/IconCircleLabelList"/>
    <dgm:cxn modelId="{0C0FEB5A-8295-48D5-939E-BE66C6DB519B}" type="presParOf" srcId="{EA102A14-8378-42F5-8081-E901F49AC5E9}" destId="{BF1D96C7-26FA-4452-8EAD-13D79FA595FC}" srcOrd="5" destOrd="0" presId="urn:microsoft.com/office/officeart/2018/5/layout/IconCircleLabelList"/>
    <dgm:cxn modelId="{0A05AABD-7591-450A-B6B9-CC6882BC3E79}" type="presParOf" srcId="{EA102A14-8378-42F5-8081-E901F49AC5E9}" destId="{831A98D4-AE2E-40F4-9886-47970D12D100}" srcOrd="6" destOrd="0" presId="urn:microsoft.com/office/officeart/2018/5/layout/IconCircleLabelList"/>
    <dgm:cxn modelId="{BBAF9C06-FF06-4A5E-BC32-20297355C819}" type="presParOf" srcId="{831A98D4-AE2E-40F4-9886-47970D12D100}" destId="{2922947D-E413-48F0-8949-BDBBAFECA38A}" srcOrd="0" destOrd="0" presId="urn:microsoft.com/office/officeart/2018/5/layout/IconCircleLabelList"/>
    <dgm:cxn modelId="{F1E892AD-42B1-4468-8914-EB6B394056E4}" type="presParOf" srcId="{831A98D4-AE2E-40F4-9886-47970D12D100}" destId="{45E3CDE6-D65E-458F-B457-D0DF671C8A39}" srcOrd="1" destOrd="0" presId="urn:microsoft.com/office/officeart/2018/5/layout/IconCircleLabelList"/>
    <dgm:cxn modelId="{23216C7E-C088-4151-9602-F10329A6C249}" type="presParOf" srcId="{831A98D4-AE2E-40F4-9886-47970D12D100}" destId="{4E5E3153-C80B-4B3E-8052-2EDB2B3A7225}" srcOrd="2" destOrd="0" presId="urn:microsoft.com/office/officeart/2018/5/layout/IconCircleLabelList"/>
    <dgm:cxn modelId="{22F88028-C673-48A2-92BF-A94853C3C393}" type="presParOf" srcId="{831A98D4-AE2E-40F4-9886-47970D12D100}" destId="{73019661-4247-4C1F-B37B-1DCF29CAF7C3}" srcOrd="3" destOrd="0" presId="urn:microsoft.com/office/officeart/2018/5/layout/IconCircleLabelList"/>
    <dgm:cxn modelId="{D41D7864-5C0A-4852-8CCB-7EF566E0EBAB}" type="presParOf" srcId="{EA102A14-8378-42F5-8081-E901F49AC5E9}" destId="{DCA1A48A-FC80-413B-9694-35A49237ED7C}" srcOrd="7" destOrd="0" presId="urn:microsoft.com/office/officeart/2018/5/layout/IconCircleLabelList"/>
    <dgm:cxn modelId="{002EB1A8-3315-4245-BF35-5FB575AED89C}" type="presParOf" srcId="{EA102A14-8378-42F5-8081-E901F49AC5E9}" destId="{09413876-0AF9-4AE9-B2FB-3D3D690820CB}" srcOrd="8" destOrd="0" presId="urn:microsoft.com/office/officeart/2018/5/layout/IconCircleLabelList"/>
    <dgm:cxn modelId="{2F0ACDD4-BB9C-4D59-B19F-17F3C6A7473E}" type="presParOf" srcId="{09413876-0AF9-4AE9-B2FB-3D3D690820CB}" destId="{EEF1ED74-17C1-4DB3-A3D6-6C2D490B4FEC}" srcOrd="0" destOrd="0" presId="urn:microsoft.com/office/officeart/2018/5/layout/IconCircleLabelList"/>
    <dgm:cxn modelId="{A9E2E718-0179-46C4-9020-F1D066F475BF}" type="presParOf" srcId="{09413876-0AF9-4AE9-B2FB-3D3D690820CB}" destId="{D60698BB-AA59-4F67-8D9E-B3B0CB768263}" srcOrd="1" destOrd="0" presId="urn:microsoft.com/office/officeart/2018/5/layout/IconCircleLabelList"/>
    <dgm:cxn modelId="{03BCFDE9-16A3-4F8F-B007-67C541C07ECF}" type="presParOf" srcId="{09413876-0AF9-4AE9-B2FB-3D3D690820CB}" destId="{326F3D04-B732-4429-ABE3-B769EAFE00A4}" srcOrd="2" destOrd="0" presId="urn:microsoft.com/office/officeart/2018/5/layout/IconCircleLabelList"/>
    <dgm:cxn modelId="{41BFF5E4-9109-4827-AC58-9CB60D8033BD}" type="presParOf" srcId="{09413876-0AF9-4AE9-B2FB-3D3D690820CB}" destId="{2D475529-9D13-439F-BC50-D1C7A9AA2EDF}"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31BFC0-769B-40C3-B5A6-2E81F97156F6}" type="doc">
      <dgm:prSet loTypeId="urn:microsoft.com/office/officeart/2018/5/layout/IconCircle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4A1534BB-A852-4544-A680-B9B762B72E8E}">
      <dgm:prSet/>
      <dgm:spPr/>
      <dgm:t>
        <a:bodyPr/>
        <a:lstStyle/>
        <a:p>
          <a:pPr>
            <a:defRPr cap="all"/>
          </a:pPr>
          <a:r>
            <a:rPr lang="en-GB" cap="none" dirty="0">
              <a:latin typeface="Arial" panose="020B0604020202020204" pitchFamily="34" charset="0"/>
              <a:cs typeface="Arial" panose="020B0604020202020204" pitchFamily="34" charset="0"/>
            </a:rPr>
            <a:t>Release the Fellow to enable them to study</a:t>
          </a:r>
          <a:endParaRPr lang="en-US" cap="none" dirty="0">
            <a:latin typeface="Arial" panose="020B0604020202020204" pitchFamily="34" charset="0"/>
            <a:cs typeface="Arial" panose="020B0604020202020204" pitchFamily="34" charset="0"/>
          </a:endParaRPr>
        </a:p>
      </dgm:t>
    </dgm:pt>
    <dgm:pt modelId="{8E653140-87BF-4D46-861A-CE2D178102EA}" type="parTrans" cxnId="{37036356-B08D-4B6B-87E3-71E4ED5234CF}">
      <dgm:prSet/>
      <dgm:spPr/>
      <dgm:t>
        <a:bodyPr/>
        <a:lstStyle/>
        <a:p>
          <a:endParaRPr lang="en-US"/>
        </a:p>
      </dgm:t>
    </dgm:pt>
    <dgm:pt modelId="{A23E3C4D-9033-491A-A79B-FE4E23ED44EE}" type="sibTrans" cxnId="{37036356-B08D-4B6B-87E3-71E4ED5234CF}">
      <dgm:prSet/>
      <dgm:spPr/>
      <dgm:t>
        <a:bodyPr/>
        <a:lstStyle/>
        <a:p>
          <a:endParaRPr lang="en-US"/>
        </a:p>
      </dgm:t>
    </dgm:pt>
    <dgm:pt modelId="{5257A465-36B8-4658-B288-9C051BC293D0}">
      <dgm:prSet/>
      <dgm:spPr/>
      <dgm:t>
        <a:bodyPr/>
        <a:lstStyle/>
        <a:p>
          <a:pPr>
            <a:defRPr cap="all"/>
          </a:pPr>
          <a:r>
            <a:rPr lang="en-GB" cap="none" dirty="0">
              <a:latin typeface="Arial" panose="020B0604020202020204" pitchFamily="34" charset="0"/>
              <a:cs typeface="Arial" panose="020B0604020202020204" pitchFamily="34" charset="0"/>
            </a:rPr>
            <a:t>Claim for backfill via the Training Hub</a:t>
          </a:r>
        </a:p>
        <a:p>
          <a:pPr>
            <a:defRPr cap="all"/>
          </a:pPr>
          <a:r>
            <a:rPr lang="en-GB" cap="none" dirty="0">
              <a:latin typeface="Arial" panose="020B0604020202020204" pitchFamily="34" charset="0"/>
              <a:cs typeface="Arial" panose="020B0604020202020204" pitchFamily="34" charset="0"/>
            </a:rPr>
            <a:t>Funding is nationally determined</a:t>
          </a:r>
          <a:endParaRPr lang="en-US" cap="none" dirty="0">
            <a:latin typeface="Arial" panose="020B0604020202020204" pitchFamily="34" charset="0"/>
            <a:cs typeface="Arial" panose="020B0604020202020204" pitchFamily="34" charset="0"/>
          </a:endParaRPr>
        </a:p>
      </dgm:t>
    </dgm:pt>
    <dgm:pt modelId="{5B0057E1-70D5-487F-AE90-E25F3FC599BE}" type="parTrans" cxnId="{F9E19D9B-0F8A-41FA-92F3-3E6F5629F38D}">
      <dgm:prSet/>
      <dgm:spPr/>
      <dgm:t>
        <a:bodyPr/>
        <a:lstStyle/>
        <a:p>
          <a:endParaRPr lang="en-US"/>
        </a:p>
      </dgm:t>
    </dgm:pt>
    <dgm:pt modelId="{83509A96-5E8E-43A9-BDF4-3C9ACA36E0FA}" type="sibTrans" cxnId="{F9E19D9B-0F8A-41FA-92F3-3E6F5629F38D}">
      <dgm:prSet/>
      <dgm:spPr/>
      <dgm:t>
        <a:bodyPr/>
        <a:lstStyle/>
        <a:p>
          <a:endParaRPr lang="en-US"/>
        </a:p>
      </dgm:t>
    </dgm:pt>
    <dgm:pt modelId="{962105F4-13BE-481F-A178-277CF389C1EB}">
      <dgm:prSet/>
      <dgm:spPr/>
      <dgm:t>
        <a:bodyPr/>
        <a:lstStyle/>
        <a:p>
          <a:pPr>
            <a:defRPr cap="all"/>
          </a:pPr>
          <a:r>
            <a:rPr lang="en-GB" cap="none" dirty="0">
              <a:latin typeface="Arial" panose="020B0604020202020204" pitchFamily="34" charset="0"/>
              <a:cs typeface="Arial" panose="020B0604020202020204" pitchFamily="34" charset="0"/>
            </a:rPr>
            <a:t>Support the Fellow with any additional learning in the practice </a:t>
          </a:r>
          <a:endParaRPr lang="en-US" cap="none" dirty="0">
            <a:latin typeface="Arial" panose="020B0604020202020204" pitchFamily="34" charset="0"/>
            <a:cs typeface="Arial" panose="020B0604020202020204" pitchFamily="34" charset="0"/>
          </a:endParaRPr>
        </a:p>
      </dgm:t>
    </dgm:pt>
    <dgm:pt modelId="{45779E86-43F8-4EAD-BF12-2C8E04A75EAC}" type="parTrans" cxnId="{029D743F-C440-4BBF-A75A-446492D6D50D}">
      <dgm:prSet/>
      <dgm:spPr/>
      <dgm:t>
        <a:bodyPr/>
        <a:lstStyle/>
        <a:p>
          <a:endParaRPr lang="en-US"/>
        </a:p>
      </dgm:t>
    </dgm:pt>
    <dgm:pt modelId="{43659B33-41DB-4E00-8277-B43368B5C80B}" type="sibTrans" cxnId="{029D743F-C440-4BBF-A75A-446492D6D50D}">
      <dgm:prSet/>
      <dgm:spPr/>
      <dgm:t>
        <a:bodyPr/>
        <a:lstStyle/>
        <a:p>
          <a:endParaRPr lang="en-US"/>
        </a:p>
      </dgm:t>
    </dgm:pt>
    <dgm:pt modelId="{3CE811F8-0135-4DA3-B924-197B3D7D34CE}" type="pres">
      <dgm:prSet presAssocID="{A931BFC0-769B-40C3-B5A6-2E81F97156F6}" presName="root" presStyleCnt="0">
        <dgm:presLayoutVars>
          <dgm:dir/>
          <dgm:resizeHandles val="exact"/>
        </dgm:presLayoutVars>
      </dgm:prSet>
      <dgm:spPr/>
    </dgm:pt>
    <dgm:pt modelId="{2DA872AE-ED19-4AD1-B79F-0900A28E2277}" type="pres">
      <dgm:prSet presAssocID="{4A1534BB-A852-4544-A680-B9B762B72E8E}" presName="compNode" presStyleCnt="0"/>
      <dgm:spPr/>
    </dgm:pt>
    <dgm:pt modelId="{433BBA91-026A-4C84-B30C-58C97D825156}" type="pres">
      <dgm:prSet presAssocID="{4A1534BB-A852-4544-A680-B9B762B72E8E}" presName="iconBgRect" presStyleLbl="bgShp" presStyleIdx="0" presStyleCnt="3"/>
      <dgm:spPr/>
    </dgm:pt>
    <dgm:pt modelId="{C50A65AF-2D8F-4A11-B49D-A5940226DB9A}" type="pres">
      <dgm:prSet presAssocID="{4A1534BB-A852-4544-A680-B9B762B72E8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CBDFE2B7-14D6-4D6C-A077-C6C1A68B335A}" type="pres">
      <dgm:prSet presAssocID="{4A1534BB-A852-4544-A680-B9B762B72E8E}" presName="spaceRect" presStyleCnt="0"/>
      <dgm:spPr/>
    </dgm:pt>
    <dgm:pt modelId="{7DFAECFF-902E-49E4-AD7B-393DC36E773B}" type="pres">
      <dgm:prSet presAssocID="{4A1534BB-A852-4544-A680-B9B762B72E8E}" presName="textRect" presStyleLbl="revTx" presStyleIdx="0" presStyleCnt="3">
        <dgm:presLayoutVars>
          <dgm:chMax val="1"/>
          <dgm:chPref val="1"/>
        </dgm:presLayoutVars>
      </dgm:prSet>
      <dgm:spPr/>
    </dgm:pt>
    <dgm:pt modelId="{4EC1B8E6-EBC7-42C5-BEEA-A84A06003CEF}" type="pres">
      <dgm:prSet presAssocID="{A23E3C4D-9033-491A-A79B-FE4E23ED44EE}" presName="sibTrans" presStyleCnt="0"/>
      <dgm:spPr/>
    </dgm:pt>
    <dgm:pt modelId="{97AB5678-BE7F-4999-A280-5C4F2076DDF6}" type="pres">
      <dgm:prSet presAssocID="{5257A465-36B8-4658-B288-9C051BC293D0}" presName="compNode" presStyleCnt="0"/>
      <dgm:spPr/>
    </dgm:pt>
    <dgm:pt modelId="{BA530C70-9864-49D3-8A66-844975161606}" type="pres">
      <dgm:prSet presAssocID="{5257A465-36B8-4658-B288-9C051BC293D0}" presName="iconBgRect" presStyleLbl="bgShp" presStyleIdx="1" presStyleCnt="3"/>
      <dgm:spPr/>
    </dgm:pt>
    <dgm:pt modelId="{BB85907C-1BF8-4001-B5D3-3B72FA49AB0E}" type="pres">
      <dgm:prSet presAssocID="{5257A465-36B8-4658-B288-9C051BC293D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
        </a:ext>
      </dgm:extLst>
    </dgm:pt>
    <dgm:pt modelId="{FE293B68-448B-4032-A2BB-F9BE1413BEAE}" type="pres">
      <dgm:prSet presAssocID="{5257A465-36B8-4658-B288-9C051BC293D0}" presName="spaceRect" presStyleCnt="0"/>
      <dgm:spPr/>
    </dgm:pt>
    <dgm:pt modelId="{876B9F0B-7C12-4EF0-9E1D-D250DC27B9EA}" type="pres">
      <dgm:prSet presAssocID="{5257A465-36B8-4658-B288-9C051BC293D0}" presName="textRect" presStyleLbl="revTx" presStyleIdx="1" presStyleCnt="3">
        <dgm:presLayoutVars>
          <dgm:chMax val="1"/>
          <dgm:chPref val="1"/>
        </dgm:presLayoutVars>
      </dgm:prSet>
      <dgm:spPr/>
    </dgm:pt>
    <dgm:pt modelId="{D77B782C-B6FF-4F5F-B553-C2516C02668A}" type="pres">
      <dgm:prSet presAssocID="{83509A96-5E8E-43A9-BDF4-3C9ACA36E0FA}" presName="sibTrans" presStyleCnt="0"/>
      <dgm:spPr/>
    </dgm:pt>
    <dgm:pt modelId="{D3E62678-0FCE-4914-8221-3D5B169A37DE}" type="pres">
      <dgm:prSet presAssocID="{962105F4-13BE-481F-A178-277CF389C1EB}" presName="compNode" presStyleCnt="0"/>
      <dgm:spPr/>
    </dgm:pt>
    <dgm:pt modelId="{AF931DFE-C569-47E0-B970-141F884E1F7F}" type="pres">
      <dgm:prSet presAssocID="{962105F4-13BE-481F-A178-277CF389C1EB}" presName="iconBgRect" presStyleLbl="bgShp" presStyleIdx="2" presStyleCnt="3"/>
      <dgm:spPr/>
    </dgm:pt>
    <dgm:pt modelId="{EA168FC2-8489-48B0-97AA-4A963F132D7E}" type="pres">
      <dgm:prSet presAssocID="{962105F4-13BE-481F-A178-277CF389C1E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ethoscope"/>
        </a:ext>
      </dgm:extLst>
    </dgm:pt>
    <dgm:pt modelId="{C0CF4BA3-7C1B-4F60-8038-FD9C6562F2A8}" type="pres">
      <dgm:prSet presAssocID="{962105F4-13BE-481F-A178-277CF389C1EB}" presName="spaceRect" presStyleCnt="0"/>
      <dgm:spPr/>
    </dgm:pt>
    <dgm:pt modelId="{39EFB94B-D0A0-48B4-973A-21BFEE1D9400}" type="pres">
      <dgm:prSet presAssocID="{962105F4-13BE-481F-A178-277CF389C1EB}" presName="textRect" presStyleLbl="revTx" presStyleIdx="2" presStyleCnt="3">
        <dgm:presLayoutVars>
          <dgm:chMax val="1"/>
          <dgm:chPref val="1"/>
        </dgm:presLayoutVars>
      </dgm:prSet>
      <dgm:spPr/>
    </dgm:pt>
  </dgm:ptLst>
  <dgm:cxnLst>
    <dgm:cxn modelId="{92A7371A-E2F1-4BC4-8444-1FC9B265DE36}" type="presOf" srcId="{962105F4-13BE-481F-A178-277CF389C1EB}" destId="{39EFB94B-D0A0-48B4-973A-21BFEE1D9400}" srcOrd="0" destOrd="0" presId="urn:microsoft.com/office/officeart/2018/5/layout/IconCircleLabelList"/>
    <dgm:cxn modelId="{029D743F-C440-4BBF-A75A-446492D6D50D}" srcId="{A931BFC0-769B-40C3-B5A6-2E81F97156F6}" destId="{962105F4-13BE-481F-A178-277CF389C1EB}" srcOrd="2" destOrd="0" parTransId="{45779E86-43F8-4EAD-BF12-2C8E04A75EAC}" sibTransId="{43659B33-41DB-4E00-8277-B43368B5C80B}"/>
    <dgm:cxn modelId="{37036356-B08D-4B6B-87E3-71E4ED5234CF}" srcId="{A931BFC0-769B-40C3-B5A6-2E81F97156F6}" destId="{4A1534BB-A852-4544-A680-B9B762B72E8E}" srcOrd="0" destOrd="0" parTransId="{8E653140-87BF-4D46-861A-CE2D178102EA}" sibTransId="{A23E3C4D-9033-491A-A79B-FE4E23ED44EE}"/>
    <dgm:cxn modelId="{7D1DC596-23C0-49B2-80F9-08E4019866AE}" type="presOf" srcId="{A931BFC0-769B-40C3-B5A6-2E81F97156F6}" destId="{3CE811F8-0135-4DA3-B924-197B3D7D34CE}" srcOrd="0" destOrd="0" presId="urn:microsoft.com/office/officeart/2018/5/layout/IconCircleLabelList"/>
    <dgm:cxn modelId="{F9E19D9B-0F8A-41FA-92F3-3E6F5629F38D}" srcId="{A931BFC0-769B-40C3-B5A6-2E81F97156F6}" destId="{5257A465-36B8-4658-B288-9C051BC293D0}" srcOrd="1" destOrd="0" parTransId="{5B0057E1-70D5-487F-AE90-E25F3FC599BE}" sibTransId="{83509A96-5E8E-43A9-BDF4-3C9ACA36E0FA}"/>
    <dgm:cxn modelId="{B71158C0-9C6E-4DE2-9842-345E6923B92E}" type="presOf" srcId="{5257A465-36B8-4658-B288-9C051BC293D0}" destId="{876B9F0B-7C12-4EF0-9E1D-D250DC27B9EA}" srcOrd="0" destOrd="0" presId="urn:microsoft.com/office/officeart/2018/5/layout/IconCircleLabelList"/>
    <dgm:cxn modelId="{671279DB-6797-413C-AB06-7CE7DF52DFB5}" type="presOf" srcId="{4A1534BB-A852-4544-A680-B9B762B72E8E}" destId="{7DFAECFF-902E-49E4-AD7B-393DC36E773B}" srcOrd="0" destOrd="0" presId="urn:microsoft.com/office/officeart/2018/5/layout/IconCircleLabelList"/>
    <dgm:cxn modelId="{E41F1140-647D-487A-A527-BFC14F4FCEF1}" type="presParOf" srcId="{3CE811F8-0135-4DA3-B924-197B3D7D34CE}" destId="{2DA872AE-ED19-4AD1-B79F-0900A28E2277}" srcOrd="0" destOrd="0" presId="urn:microsoft.com/office/officeart/2018/5/layout/IconCircleLabelList"/>
    <dgm:cxn modelId="{6ADEC3C0-8909-4614-9D17-64C133900D39}" type="presParOf" srcId="{2DA872AE-ED19-4AD1-B79F-0900A28E2277}" destId="{433BBA91-026A-4C84-B30C-58C97D825156}" srcOrd="0" destOrd="0" presId="urn:microsoft.com/office/officeart/2018/5/layout/IconCircleLabelList"/>
    <dgm:cxn modelId="{595D069E-5FA1-4A57-8C56-956101097EFA}" type="presParOf" srcId="{2DA872AE-ED19-4AD1-B79F-0900A28E2277}" destId="{C50A65AF-2D8F-4A11-B49D-A5940226DB9A}" srcOrd="1" destOrd="0" presId="urn:microsoft.com/office/officeart/2018/5/layout/IconCircleLabelList"/>
    <dgm:cxn modelId="{E8E30AF2-EB12-4F16-BAEB-FD6F6F17A4A5}" type="presParOf" srcId="{2DA872AE-ED19-4AD1-B79F-0900A28E2277}" destId="{CBDFE2B7-14D6-4D6C-A077-C6C1A68B335A}" srcOrd="2" destOrd="0" presId="urn:microsoft.com/office/officeart/2018/5/layout/IconCircleLabelList"/>
    <dgm:cxn modelId="{0598C503-3E58-4F66-AEB4-F446EC354082}" type="presParOf" srcId="{2DA872AE-ED19-4AD1-B79F-0900A28E2277}" destId="{7DFAECFF-902E-49E4-AD7B-393DC36E773B}" srcOrd="3" destOrd="0" presId="urn:microsoft.com/office/officeart/2018/5/layout/IconCircleLabelList"/>
    <dgm:cxn modelId="{281FBCE5-9BA5-4B3A-B263-8FDDFAB408CC}" type="presParOf" srcId="{3CE811F8-0135-4DA3-B924-197B3D7D34CE}" destId="{4EC1B8E6-EBC7-42C5-BEEA-A84A06003CEF}" srcOrd="1" destOrd="0" presId="urn:microsoft.com/office/officeart/2018/5/layout/IconCircleLabelList"/>
    <dgm:cxn modelId="{9A68128E-4422-4541-8FA9-05FEEF6CDD23}" type="presParOf" srcId="{3CE811F8-0135-4DA3-B924-197B3D7D34CE}" destId="{97AB5678-BE7F-4999-A280-5C4F2076DDF6}" srcOrd="2" destOrd="0" presId="urn:microsoft.com/office/officeart/2018/5/layout/IconCircleLabelList"/>
    <dgm:cxn modelId="{AE665235-A212-4225-BD1A-E910C4DD0A73}" type="presParOf" srcId="{97AB5678-BE7F-4999-A280-5C4F2076DDF6}" destId="{BA530C70-9864-49D3-8A66-844975161606}" srcOrd="0" destOrd="0" presId="urn:microsoft.com/office/officeart/2018/5/layout/IconCircleLabelList"/>
    <dgm:cxn modelId="{EA64FCA0-E208-4F64-A6D5-E1CE73D1B57C}" type="presParOf" srcId="{97AB5678-BE7F-4999-A280-5C4F2076DDF6}" destId="{BB85907C-1BF8-4001-B5D3-3B72FA49AB0E}" srcOrd="1" destOrd="0" presId="urn:microsoft.com/office/officeart/2018/5/layout/IconCircleLabelList"/>
    <dgm:cxn modelId="{47BD3C7F-C0CE-4270-B4ED-1990BE835B1B}" type="presParOf" srcId="{97AB5678-BE7F-4999-A280-5C4F2076DDF6}" destId="{FE293B68-448B-4032-A2BB-F9BE1413BEAE}" srcOrd="2" destOrd="0" presId="urn:microsoft.com/office/officeart/2018/5/layout/IconCircleLabelList"/>
    <dgm:cxn modelId="{1B3B209E-B681-4F7F-970F-7CE68B87F0B8}" type="presParOf" srcId="{97AB5678-BE7F-4999-A280-5C4F2076DDF6}" destId="{876B9F0B-7C12-4EF0-9E1D-D250DC27B9EA}" srcOrd="3" destOrd="0" presId="urn:microsoft.com/office/officeart/2018/5/layout/IconCircleLabelList"/>
    <dgm:cxn modelId="{F4B1DD55-7B2E-43B3-A7AC-E9ED1888A19A}" type="presParOf" srcId="{3CE811F8-0135-4DA3-B924-197B3D7D34CE}" destId="{D77B782C-B6FF-4F5F-B553-C2516C02668A}" srcOrd="3" destOrd="0" presId="urn:microsoft.com/office/officeart/2018/5/layout/IconCircleLabelList"/>
    <dgm:cxn modelId="{25D8BC53-F9AE-43B4-9680-29C2A6720FFF}" type="presParOf" srcId="{3CE811F8-0135-4DA3-B924-197B3D7D34CE}" destId="{D3E62678-0FCE-4914-8221-3D5B169A37DE}" srcOrd="4" destOrd="0" presId="urn:microsoft.com/office/officeart/2018/5/layout/IconCircleLabelList"/>
    <dgm:cxn modelId="{A4B4C189-AD80-4F6C-8047-0B95CAE61D28}" type="presParOf" srcId="{D3E62678-0FCE-4914-8221-3D5B169A37DE}" destId="{AF931DFE-C569-47E0-B970-141F884E1F7F}" srcOrd="0" destOrd="0" presId="urn:microsoft.com/office/officeart/2018/5/layout/IconCircleLabelList"/>
    <dgm:cxn modelId="{D104CF1B-8A69-4631-8FC2-89DD23B4BE0F}" type="presParOf" srcId="{D3E62678-0FCE-4914-8221-3D5B169A37DE}" destId="{EA168FC2-8489-48B0-97AA-4A963F132D7E}" srcOrd="1" destOrd="0" presId="urn:microsoft.com/office/officeart/2018/5/layout/IconCircleLabelList"/>
    <dgm:cxn modelId="{BFAD42D5-AC73-463A-B247-2E3E4BE2EACA}" type="presParOf" srcId="{D3E62678-0FCE-4914-8221-3D5B169A37DE}" destId="{C0CF4BA3-7C1B-4F60-8038-FD9C6562F2A8}" srcOrd="2" destOrd="0" presId="urn:microsoft.com/office/officeart/2018/5/layout/IconCircleLabelList"/>
    <dgm:cxn modelId="{22DBD35D-02C3-4607-A723-3B2EB5565A48}" type="presParOf" srcId="{D3E62678-0FCE-4914-8221-3D5B169A37DE}" destId="{39EFB94B-D0A0-48B4-973A-21BFEE1D9400}"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02A1DF-8268-4289-81B0-1988FB6DD9FD}">
      <dsp:nvSpPr>
        <dsp:cNvPr id="0" name=""/>
        <dsp:cNvSpPr/>
      </dsp:nvSpPr>
      <dsp:spPr>
        <a:xfrm>
          <a:off x="766584" y="642275"/>
          <a:ext cx="811316" cy="81131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1B8E820-0EEF-470E-8784-F1983DA0A851}">
      <dsp:nvSpPr>
        <dsp:cNvPr id="0" name=""/>
        <dsp:cNvSpPr/>
      </dsp:nvSpPr>
      <dsp:spPr>
        <a:xfrm>
          <a:off x="13219" y="1585515"/>
          <a:ext cx="2318046" cy="347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b="1"/>
          </a:pPr>
          <a:r>
            <a:rPr lang="en-GB" sz="1600" kern="1200" dirty="0"/>
            <a:t>Support and Networking 	</a:t>
          </a:r>
        </a:p>
      </dsp:txBody>
      <dsp:txXfrm>
        <a:off x="13219" y="1585515"/>
        <a:ext cx="2318046" cy="347706"/>
      </dsp:txXfrm>
    </dsp:sp>
    <dsp:sp modelId="{B9FFDF10-1652-409F-8B58-7C54F353B8EC}">
      <dsp:nvSpPr>
        <dsp:cNvPr id="0" name=""/>
        <dsp:cNvSpPr/>
      </dsp:nvSpPr>
      <dsp:spPr>
        <a:xfrm>
          <a:off x="13219" y="1994582"/>
          <a:ext cx="2318046" cy="17156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GB" sz="1200" kern="1200" dirty="0">
              <a:latin typeface="Arial" panose="020B0604020202020204" pitchFamily="34" charset="0"/>
              <a:cs typeface="Arial" panose="020B0604020202020204" pitchFamily="34" charset="0"/>
            </a:rPr>
            <a:t>Welcome day </a:t>
          </a:r>
        </a:p>
        <a:p>
          <a:pPr marL="0" lvl="0" indent="0" algn="ctr" defTabSz="533400">
            <a:lnSpc>
              <a:spcPct val="100000"/>
            </a:lnSpc>
            <a:spcBef>
              <a:spcPct val="0"/>
            </a:spcBef>
            <a:spcAft>
              <a:spcPct val="35000"/>
            </a:spcAft>
            <a:buNone/>
          </a:pPr>
          <a:r>
            <a:rPr lang="en-GB" sz="1200" kern="1200" dirty="0">
              <a:latin typeface="Arial" panose="020B0604020202020204" pitchFamily="34" charset="0"/>
              <a:cs typeface="Arial" panose="020B0604020202020204" pitchFamily="34" charset="0"/>
            </a:rPr>
            <a:t>Virtual peer support, events and networking</a:t>
          </a:r>
        </a:p>
        <a:p>
          <a:pPr marL="0" lvl="0" indent="0" algn="ctr" defTabSz="533400">
            <a:lnSpc>
              <a:spcPct val="100000"/>
            </a:lnSpc>
            <a:spcBef>
              <a:spcPct val="0"/>
            </a:spcBef>
            <a:spcAft>
              <a:spcPct val="35000"/>
            </a:spcAft>
            <a:buNone/>
          </a:pPr>
          <a:r>
            <a:rPr lang="en-GB" sz="1200" kern="1200" dirty="0">
              <a:latin typeface="Arial" panose="020B0604020202020204" pitchFamily="34" charset="0"/>
              <a:cs typeface="Arial" panose="020B0604020202020204" pitchFamily="34" charset="0"/>
            </a:rPr>
            <a:t>Other programmes such as Next Generation GP, Partnership Development, Nurse CPD etc</a:t>
          </a:r>
        </a:p>
        <a:p>
          <a:pPr marL="0" lvl="0" indent="0" algn="ctr" defTabSz="533400">
            <a:lnSpc>
              <a:spcPct val="100000"/>
            </a:lnSpc>
            <a:spcBef>
              <a:spcPct val="0"/>
            </a:spcBef>
            <a:spcAft>
              <a:spcPct val="35000"/>
            </a:spcAft>
            <a:buNone/>
          </a:pPr>
          <a:r>
            <a:rPr lang="en-GB" sz="1200" kern="1200" dirty="0">
              <a:latin typeface="Arial" panose="020B0604020202020204" pitchFamily="34" charset="0"/>
              <a:cs typeface="Arial" panose="020B0604020202020204" pitchFamily="34" charset="0"/>
            </a:rPr>
            <a:t>Coaching </a:t>
          </a:r>
        </a:p>
      </dsp:txBody>
      <dsp:txXfrm>
        <a:off x="13219" y="1994582"/>
        <a:ext cx="2318046" cy="1715686"/>
      </dsp:txXfrm>
    </dsp:sp>
    <dsp:sp modelId="{928C8A70-53F9-4301-8D15-C69D16EA1799}">
      <dsp:nvSpPr>
        <dsp:cNvPr id="0" name=""/>
        <dsp:cNvSpPr/>
      </dsp:nvSpPr>
      <dsp:spPr>
        <a:xfrm>
          <a:off x="3490289" y="642275"/>
          <a:ext cx="811316" cy="811316"/>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16AFFF-895E-4A0D-ACA2-24EAC4F92728}">
      <dsp:nvSpPr>
        <dsp:cNvPr id="0" name=""/>
        <dsp:cNvSpPr/>
      </dsp:nvSpPr>
      <dsp:spPr>
        <a:xfrm>
          <a:off x="2736924" y="1585515"/>
          <a:ext cx="2318046" cy="347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b="1"/>
          </a:pPr>
          <a:r>
            <a:rPr lang="en-GB" sz="1600" kern="1200" dirty="0"/>
            <a:t>Learning and Development </a:t>
          </a:r>
        </a:p>
      </dsp:txBody>
      <dsp:txXfrm>
        <a:off x="2736924" y="1585515"/>
        <a:ext cx="2318046" cy="347706"/>
      </dsp:txXfrm>
    </dsp:sp>
    <dsp:sp modelId="{54069E8F-6B4C-480C-8B76-45925C3DD722}">
      <dsp:nvSpPr>
        <dsp:cNvPr id="0" name=""/>
        <dsp:cNvSpPr/>
      </dsp:nvSpPr>
      <dsp:spPr>
        <a:xfrm>
          <a:off x="2736924" y="1994582"/>
          <a:ext cx="2318046" cy="1715686"/>
        </a:xfrm>
        <a:prstGeom prst="rect">
          <a:avLst/>
        </a:prstGeom>
        <a:noFill/>
        <a:ln>
          <a:noFill/>
        </a:ln>
        <a:effectLst/>
      </dsp:spPr>
      <dsp:style>
        <a:lnRef idx="0">
          <a:scrgbClr r="0" g="0" b="0"/>
        </a:lnRef>
        <a:fillRef idx="0">
          <a:scrgbClr r="0" g="0" b="0"/>
        </a:fillRef>
        <a:effectRef idx="0">
          <a:scrgbClr r="0" g="0" b="0"/>
        </a:effectRef>
        <a:fontRef idx="minor"/>
      </dsp:style>
    </dsp:sp>
    <dsp:sp modelId="{7821985E-60A0-4A08-BAB8-F92504FB253A}">
      <dsp:nvSpPr>
        <dsp:cNvPr id="0" name=""/>
        <dsp:cNvSpPr/>
      </dsp:nvSpPr>
      <dsp:spPr>
        <a:xfrm>
          <a:off x="6213994" y="642275"/>
          <a:ext cx="811316" cy="81131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A51CFE2-D86B-4122-950B-78B00D3F8A8F}">
      <dsp:nvSpPr>
        <dsp:cNvPr id="0" name=""/>
        <dsp:cNvSpPr/>
      </dsp:nvSpPr>
      <dsp:spPr>
        <a:xfrm>
          <a:off x="5460629" y="1585515"/>
          <a:ext cx="2318046" cy="347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b="1"/>
          </a:pPr>
          <a:r>
            <a:rPr lang="en-GB" sz="1600" kern="1200"/>
            <a:t>Mentorship</a:t>
          </a:r>
        </a:p>
      </dsp:txBody>
      <dsp:txXfrm>
        <a:off x="5460629" y="1585515"/>
        <a:ext cx="2318046" cy="347706"/>
      </dsp:txXfrm>
    </dsp:sp>
    <dsp:sp modelId="{3047CFE0-5BB1-43AE-8CE6-2BA36BF2DFE8}">
      <dsp:nvSpPr>
        <dsp:cNvPr id="0" name=""/>
        <dsp:cNvSpPr/>
      </dsp:nvSpPr>
      <dsp:spPr>
        <a:xfrm>
          <a:off x="5460629" y="1994582"/>
          <a:ext cx="2318046" cy="17156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GB" sz="1200" kern="1200" dirty="0">
              <a:latin typeface="Arial" panose="020B0604020202020204" pitchFamily="34" charset="0"/>
              <a:cs typeface="Arial" panose="020B0604020202020204" pitchFamily="34" charset="0"/>
            </a:rPr>
            <a:t>Matched with a mentor (GP and Nurse)</a:t>
          </a:r>
        </a:p>
        <a:p>
          <a:pPr marL="0" lvl="0" indent="0" algn="ctr" defTabSz="533400">
            <a:lnSpc>
              <a:spcPct val="100000"/>
            </a:lnSpc>
            <a:spcBef>
              <a:spcPct val="0"/>
            </a:spcBef>
            <a:spcAft>
              <a:spcPct val="35000"/>
            </a:spcAft>
            <a:buNone/>
          </a:pPr>
          <a:r>
            <a:rPr lang="en-GB" sz="1200" kern="1200" dirty="0">
              <a:latin typeface="Arial" panose="020B0604020202020204" pitchFamily="34" charset="0"/>
              <a:cs typeface="Arial" panose="020B0604020202020204" pitchFamily="34" charset="0"/>
            </a:rPr>
            <a:t>Regular mentoring sessions offered </a:t>
          </a:r>
        </a:p>
      </dsp:txBody>
      <dsp:txXfrm>
        <a:off x="5460629" y="1994582"/>
        <a:ext cx="2318046" cy="1715686"/>
      </dsp:txXfrm>
    </dsp:sp>
    <dsp:sp modelId="{AA792F24-BD21-4BBA-8EF9-B3104737F598}">
      <dsp:nvSpPr>
        <dsp:cNvPr id="0" name=""/>
        <dsp:cNvSpPr/>
      </dsp:nvSpPr>
      <dsp:spPr>
        <a:xfrm>
          <a:off x="8937698" y="642275"/>
          <a:ext cx="811316" cy="811316"/>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ABDF20E-D52E-46BC-93CA-47D12F4EF7BD}">
      <dsp:nvSpPr>
        <dsp:cNvPr id="0" name=""/>
        <dsp:cNvSpPr/>
      </dsp:nvSpPr>
      <dsp:spPr>
        <a:xfrm>
          <a:off x="8184333" y="1585515"/>
          <a:ext cx="2318046" cy="347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b="1"/>
          </a:pPr>
          <a:r>
            <a:rPr lang="en-GB" sz="1600" kern="1200" dirty="0"/>
            <a:t>PCN Working</a:t>
          </a:r>
        </a:p>
      </dsp:txBody>
      <dsp:txXfrm>
        <a:off x="8184333" y="1585515"/>
        <a:ext cx="2318046" cy="347706"/>
      </dsp:txXfrm>
    </dsp:sp>
    <dsp:sp modelId="{4683F2E9-A2E1-4A0A-AC67-51FC8EDEBD02}">
      <dsp:nvSpPr>
        <dsp:cNvPr id="0" name=""/>
        <dsp:cNvSpPr/>
      </dsp:nvSpPr>
      <dsp:spPr>
        <a:xfrm>
          <a:off x="2742997" y="2026270"/>
          <a:ext cx="2318046" cy="17156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GB" sz="1200" kern="1200" dirty="0">
              <a:latin typeface="Arial" panose="020B0604020202020204" pitchFamily="34" charset="0"/>
              <a:cs typeface="Arial" panose="020B0604020202020204" pitchFamily="34" charset="0"/>
            </a:rPr>
            <a:t>Online/face to face modules supported by University of Worcester </a:t>
          </a:r>
        </a:p>
        <a:p>
          <a:pPr marL="0" lvl="0" indent="0" algn="ctr" defTabSz="533400">
            <a:lnSpc>
              <a:spcPct val="100000"/>
            </a:lnSpc>
            <a:spcBef>
              <a:spcPct val="0"/>
            </a:spcBef>
            <a:spcAft>
              <a:spcPct val="35000"/>
            </a:spcAft>
            <a:buNone/>
          </a:pPr>
          <a:endParaRPr lang="en-GB" sz="1200" kern="1200" dirty="0">
            <a:latin typeface="Arial" panose="020B0604020202020204" pitchFamily="34" charset="0"/>
            <a:cs typeface="Arial" panose="020B0604020202020204" pitchFamily="34" charset="0"/>
          </a:endParaRPr>
        </a:p>
        <a:p>
          <a:pPr marL="0" lvl="0" indent="0" algn="ctr" defTabSz="533400">
            <a:lnSpc>
              <a:spcPct val="100000"/>
            </a:lnSpc>
            <a:spcBef>
              <a:spcPct val="0"/>
            </a:spcBef>
            <a:spcAft>
              <a:spcPct val="35000"/>
            </a:spcAft>
            <a:buNone/>
          </a:pPr>
          <a:r>
            <a:rPr lang="en-GB" sz="1200" kern="1200" dirty="0">
              <a:latin typeface="Arial" panose="020B0604020202020204" pitchFamily="34" charset="0"/>
              <a:cs typeface="Arial" panose="020B0604020202020204" pitchFamily="34" charset="0"/>
            </a:rPr>
            <a:t>Online Leadership, Practice Management and Remote Working Training provided by the Training Hub Learning Management System</a:t>
          </a:r>
        </a:p>
      </dsp:txBody>
      <dsp:txXfrm>
        <a:off x="2742997" y="2026270"/>
        <a:ext cx="2318046" cy="17156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7B7D2-D58F-431E-8B94-1996C4869AD1}">
      <dsp:nvSpPr>
        <dsp:cNvPr id="0" name=""/>
        <dsp:cNvSpPr/>
      </dsp:nvSpPr>
      <dsp:spPr>
        <a:xfrm>
          <a:off x="478800" y="600669"/>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94A1CD-E9DD-4AAA-B75F-4EF837BF90DA}">
      <dsp:nvSpPr>
        <dsp:cNvPr id="0" name=""/>
        <dsp:cNvSpPr/>
      </dsp:nvSpPr>
      <dsp:spPr>
        <a:xfrm>
          <a:off x="712800" y="834669"/>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FC4D364-2E51-4838-AACC-6DA13EC81135}">
      <dsp:nvSpPr>
        <dsp:cNvPr id="0" name=""/>
        <dsp:cNvSpPr/>
      </dsp:nvSpPr>
      <dsp:spPr>
        <a:xfrm>
          <a:off x="127800" y="2040669"/>
          <a:ext cx="1800000" cy="171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GB" sz="1600" kern="1200" cap="none" dirty="0">
              <a:latin typeface="Arial" panose="020B0604020202020204" pitchFamily="34" charset="0"/>
              <a:cs typeface="Arial" panose="020B0604020202020204" pitchFamily="34" charset="0"/>
            </a:rPr>
            <a:t>Provide support, advice and an objective view on how the fellow can develop and progress in their working environment</a:t>
          </a:r>
          <a:endParaRPr lang="en-US" sz="1600" kern="1200" cap="none" dirty="0">
            <a:latin typeface="Arial" panose="020B0604020202020204" pitchFamily="34" charset="0"/>
            <a:cs typeface="Arial" panose="020B0604020202020204" pitchFamily="34" charset="0"/>
          </a:endParaRPr>
        </a:p>
      </dsp:txBody>
      <dsp:txXfrm>
        <a:off x="127800" y="2040669"/>
        <a:ext cx="1800000" cy="1710000"/>
      </dsp:txXfrm>
    </dsp:sp>
    <dsp:sp modelId="{A439A039-B158-49E7-9C50-6206446D2BE5}">
      <dsp:nvSpPr>
        <dsp:cNvPr id="0" name=""/>
        <dsp:cNvSpPr/>
      </dsp:nvSpPr>
      <dsp:spPr>
        <a:xfrm>
          <a:off x="2593800" y="600669"/>
          <a:ext cx="1098000" cy="1098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41DE89-C3DF-46A5-8496-92A50EF76218}">
      <dsp:nvSpPr>
        <dsp:cNvPr id="0" name=""/>
        <dsp:cNvSpPr/>
      </dsp:nvSpPr>
      <dsp:spPr>
        <a:xfrm>
          <a:off x="2827800" y="834669"/>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79969FA-A7A5-4B86-A81A-15E6BDCA2B78}">
      <dsp:nvSpPr>
        <dsp:cNvPr id="0" name=""/>
        <dsp:cNvSpPr/>
      </dsp:nvSpPr>
      <dsp:spPr>
        <a:xfrm>
          <a:off x="2242800" y="2040669"/>
          <a:ext cx="1800000" cy="171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GB" sz="1600" kern="1200" cap="none" dirty="0">
              <a:latin typeface="Arial" panose="020B0604020202020204" pitchFamily="34" charset="0"/>
              <a:cs typeface="Arial" panose="020B0604020202020204" pitchFamily="34" charset="0"/>
            </a:rPr>
            <a:t>Focus on career trajectory planning</a:t>
          </a:r>
          <a:endParaRPr lang="en-US" sz="1600" kern="1200" cap="none" dirty="0">
            <a:latin typeface="Arial" panose="020B0604020202020204" pitchFamily="34" charset="0"/>
            <a:cs typeface="Arial" panose="020B0604020202020204" pitchFamily="34" charset="0"/>
          </a:endParaRPr>
        </a:p>
      </dsp:txBody>
      <dsp:txXfrm>
        <a:off x="2242800" y="2040669"/>
        <a:ext cx="1800000" cy="1710000"/>
      </dsp:txXfrm>
    </dsp:sp>
    <dsp:sp modelId="{8934F93A-DF6F-408B-B194-5A9981F0FEF1}">
      <dsp:nvSpPr>
        <dsp:cNvPr id="0" name=""/>
        <dsp:cNvSpPr/>
      </dsp:nvSpPr>
      <dsp:spPr>
        <a:xfrm>
          <a:off x="4708800" y="600669"/>
          <a:ext cx="1098000" cy="10980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5E45EF-849C-497F-B7F9-B8EC01821818}">
      <dsp:nvSpPr>
        <dsp:cNvPr id="0" name=""/>
        <dsp:cNvSpPr/>
      </dsp:nvSpPr>
      <dsp:spPr>
        <a:xfrm>
          <a:off x="4942800" y="834669"/>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6316705-3042-4B43-975B-2F9D294252DA}">
      <dsp:nvSpPr>
        <dsp:cNvPr id="0" name=""/>
        <dsp:cNvSpPr/>
      </dsp:nvSpPr>
      <dsp:spPr>
        <a:xfrm>
          <a:off x="4357800" y="2040669"/>
          <a:ext cx="1800000" cy="171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GB" sz="1600" kern="1200" cap="none" dirty="0">
              <a:latin typeface="Arial" panose="020B0604020202020204" pitchFamily="34" charset="0"/>
              <a:cs typeface="Arial" panose="020B0604020202020204" pitchFamily="34" charset="0"/>
            </a:rPr>
            <a:t>Mentor and mentee will meet or speak for one hour every month</a:t>
          </a:r>
          <a:endParaRPr lang="en-US" sz="1600" kern="1200" cap="none" dirty="0">
            <a:latin typeface="Arial" panose="020B0604020202020204" pitchFamily="34" charset="0"/>
            <a:cs typeface="Arial" panose="020B0604020202020204" pitchFamily="34" charset="0"/>
          </a:endParaRPr>
        </a:p>
      </dsp:txBody>
      <dsp:txXfrm>
        <a:off x="4357800" y="2040669"/>
        <a:ext cx="1800000" cy="1710000"/>
      </dsp:txXfrm>
    </dsp:sp>
    <dsp:sp modelId="{2922947D-E413-48F0-8949-BDBBAFECA38A}">
      <dsp:nvSpPr>
        <dsp:cNvPr id="0" name=""/>
        <dsp:cNvSpPr/>
      </dsp:nvSpPr>
      <dsp:spPr>
        <a:xfrm>
          <a:off x="6823800" y="600669"/>
          <a:ext cx="1098000" cy="109800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E3CDE6-D65E-458F-B457-D0DF671C8A39}">
      <dsp:nvSpPr>
        <dsp:cNvPr id="0" name=""/>
        <dsp:cNvSpPr/>
      </dsp:nvSpPr>
      <dsp:spPr>
        <a:xfrm>
          <a:off x="7057800" y="834669"/>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3019661-4247-4C1F-B37B-1DCF29CAF7C3}">
      <dsp:nvSpPr>
        <dsp:cNvPr id="0" name=""/>
        <dsp:cNvSpPr/>
      </dsp:nvSpPr>
      <dsp:spPr>
        <a:xfrm>
          <a:off x="6472800" y="2040669"/>
          <a:ext cx="1800000" cy="171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GB" sz="1600" kern="1200" cap="none" dirty="0">
              <a:latin typeface="Arial" panose="020B0604020202020204" pitchFamily="34" charset="0"/>
              <a:cs typeface="Arial" panose="020B0604020202020204" pitchFamily="34" charset="0"/>
            </a:rPr>
            <a:t>The fellow will reflect on the course material with the mentor</a:t>
          </a:r>
          <a:endParaRPr lang="en-US" sz="1600" kern="1200" cap="none" dirty="0">
            <a:latin typeface="Arial" panose="020B0604020202020204" pitchFamily="34" charset="0"/>
            <a:cs typeface="Arial" panose="020B0604020202020204" pitchFamily="34" charset="0"/>
          </a:endParaRPr>
        </a:p>
      </dsp:txBody>
      <dsp:txXfrm>
        <a:off x="6472800" y="2040669"/>
        <a:ext cx="1800000" cy="1710000"/>
      </dsp:txXfrm>
    </dsp:sp>
    <dsp:sp modelId="{EEF1ED74-17C1-4DB3-A3D6-6C2D490B4FEC}">
      <dsp:nvSpPr>
        <dsp:cNvPr id="0" name=""/>
        <dsp:cNvSpPr/>
      </dsp:nvSpPr>
      <dsp:spPr>
        <a:xfrm>
          <a:off x="8938800" y="600669"/>
          <a:ext cx="1098000" cy="1098000"/>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0698BB-AA59-4F67-8D9E-B3B0CB768263}">
      <dsp:nvSpPr>
        <dsp:cNvPr id="0" name=""/>
        <dsp:cNvSpPr/>
      </dsp:nvSpPr>
      <dsp:spPr>
        <a:xfrm>
          <a:off x="9172800" y="834669"/>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475529-9D13-439F-BC50-D1C7A9AA2EDF}">
      <dsp:nvSpPr>
        <dsp:cNvPr id="0" name=""/>
        <dsp:cNvSpPr/>
      </dsp:nvSpPr>
      <dsp:spPr>
        <a:xfrm>
          <a:off x="8587800" y="2040669"/>
          <a:ext cx="1800000" cy="171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GB" sz="1600" kern="1200" cap="none" dirty="0">
              <a:latin typeface="Arial" panose="020B0604020202020204" pitchFamily="34" charset="0"/>
              <a:cs typeface="Arial" panose="020B0604020202020204" pitchFamily="34" charset="0"/>
            </a:rPr>
            <a:t>Some specific tasks will be set by the university that need further discussion with the mentor</a:t>
          </a:r>
          <a:endParaRPr lang="en-US" sz="1600" kern="1200" cap="none" dirty="0">
            <a:latin typeface="Arial" panose="020B0604020202020204" pitchFamily="34" charset="0"/>
            <a:cs typeface="Arial" panose="020B0604020202020204" pitchFamily="34" charset="0"/>
          </a:endParaRPr>
        </a:p>
      </dsp:txBody>
      <dsp:txXfrm>
        <a:off x="8587800" y="2040669"/>
        <a:ext cx="1800000" cy="171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3BBA91-026A-4C84-B30C-58C97D825156}">
      <dsp:nvSpPr>
        <dsp:cNvPr id="0" name=""/>
        <dsp:cNvSpPr/>
      </dsp:nvSpPr>
      <dsp:spPr>
        <a:xfrm>
          <a:off x="679050" y="578771"/>
          <a:ext cx="1887187" cy="188718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0A65AF-2D8F-4A11-B49D-A5940226DB9A}">
      <dsp:nvSpPr>
        <dsp:cNvPr id="0" name=""/>
        <dsp:cNvSpPr/>
      </dsp:nvSpPr>
      <dsp:spPr>
        <a:xfrm>
          <a:off x="1081237" y="980959"/>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DFAECFF-902E-49E4-AD7B-393DC36E773B}">
      <dsp:nvSpPr>
        <dsp:cNvPr id="0" name=""/>
        <dsp:cNvSpPr/>
      </dsp:nvSpPr>
      <dsp:spPr>
        <a:xfrm>
          <a:off x="75768" y="3053772"/>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GB" sz="1600" kern="1200" cap="none" dirty="0">
              <a:latin typeface="Arial" panose="020B0604020202020204" pitchFamily="34" charset="0"/>
              <a:cs typeface="Arial" panose="020B0604020202020204" pitchFamily="34" charset="0"/>
            </a:rPr>
            <a:t>Release the Fellow to enable them to study</a:t>
          </a:r>
          <a:endParaRPr lang="en-US" sz="1600" kern="1200" cap="none" dirty="0">
            <a:latin typeface="Arial" panose="020B0604020202020204" pitchFamily="34" charset="0"/>
            <a:cs typeface="Arial" panose="020B0604020202020204" pitchFamily="34" charset="0"/>
          </a:endParaRPr>
        </a:p>
      </dsp:txBody>
      <dsp:txXfrm>
        <a:off x="75768" y="3053772"/>
        <a:ext cx="3093750" cy="720000"/>
      </dsp:txXfrm>
    </dsp:sp>
    <dsp:sp modelId="{BA530C70-9864-49D3-8A66-844975161606}">
      <dsp:nvSpPr>
        <dsp:cNvPr id="0" name=""/>
        <dsp:cNvSpPr/>
      </dsp:nvSpPr>
      <dsp:spPr>
        <a:xfrm>
          <a:off x="4314206" y="578771"/>
          <a:ext cx="1887187" cy="188718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85907C-1BF8-4001-B5D3-3B72FA49AB0E}">
      <dsp:nvSpPr>
        <dsp:cNvPr id="0" name=""/>
        <dsp:cNvSpPr/>
      </dsp:nvSpPr>
      <dsp:spPr>
        <a:xfrm>
          <a:off x="4716393" y="980959"/>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6B9F0B-7C12-4EF0-9E1D-D250DC27B9EA}">
      <dsp:nvSpPr>
        <dsp:cNvPr id="0" name=""/>
        <dsp:cNvSpPr/>
      </dsp:nvSpPr>
      <dsp:spPr>
        <a:xfrm>
          <a:off x="3710925" y="3053772"/>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GB" sz="1600" kern="1200" cap="none" dirty="0">
              <a:latin typeface="Arial" panose="020B0604020202020204" pitchFamily="34" charset="0"/>
              <a:cs typeface="Arial" panose="020B0604020202020204" pitchFamily="34" charset="0"/>
            </a:rPr>
            <a:t>Claim for backfill via the Training Hub</a:t>
          </a:r>
        </a:p>
        <a:p>
          <a:pPr marL="0" lvl="0" indent="0" algn="ctr" defTabSz="711200">
            <a:lnSpc>
              <a:spcPct val="90000"/>
            </a:lnSpc>
            <a:spcBef>
              <a:spcPct val="0"/>
            </a:spcBef>
            <a:spcAft>
              <a:spcPct val="35000"/>
            </a:spcAft>
            <a:buNone/>
            <a:defRPr cap="all"/>
          </a:pPr>
          <a:r>
            <a:rPr lang="en-GB" sz="1600" kern="1200" cap="none" dirty="0">
              <a:latin typeface="Arial" panose="020B0604020202020204" pitchFamily="34" charset="0"/>
              <a:cs typeface="Arial" panose="020B0604020202020204" pitchFamily="34" charset="0"/>
            </a:rPr>
            <a:t>Funding is nationally determined</a:t>
          </a:r>
          <a:endParaRPr lang="en-US" sz="1600" kern="1200" cap="none" dirty="0">
            <a:latin typeface="Arial" panose="020B0604020202020204" pitchFamily="34" charset="0"/>
            <a:cs typeface="Arial" panose="020B0604020202020204" pitchFamily="34" charset="0"/>
          </a:endParaRPr>
        </a:p>
      </dsp:txBody>
      <dsp:txXfrm>
        <a:off x="3710925" y="3053772"/>
        <a:ext cx="3093750" cy="720000"/>
      </dsp:txXfrm>
    </dsp:sp>
    <dsp:sp modelId="{AF931DFE-C569-47E0-B970-141F884E1F7F}">
      <dsp:nvSpPr>
        <dsp:cNvPr id="0" name=""/>
        <dsp:cNvSpPr/>
      </dsp:nvSpPr>
      <dsp:spPr>
        <a:xfrm>
          <a:off x="7949362" y="578771"/>
          <a:ext cx="1887187" cy="188718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168FC2-8489-48B0-97AA-4A963F132D7E}">
      <dsp:nvSpPr>
        <dsp:cNvPr id="0" name=""/>
        <dsp:cNvSpPr/>
      </dsp:nvSpPr>
      <dsp:spPr>
        <a:xfrm>
          <a:off x="8351550" y="980959"/>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9EFB94B-D0A0-48B4-973A-21BFEE1D9400}">
      <dsp:nvSpPr>
        <dsp:cNvPr id="0" name=""/>
        <dsp:cNvSpPr/>
      </dsp:nvSpPr>
      <dsp:spPr>
        <a:xfrm>
          <a:off x="7346081" y="3053772"/>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GB" sz="1600" kern="1200" cap="none" dirty="0">
              <a:latin typeface="Arial" panose="020B0604020202020204" pitchFamily="34" charset="0"/>
              <a:cs typeface="Arial" panose="020B0604020202020204" pitchFamily="34" charset="0"/>
            </a:rPr>
            <a:t>Support the Fellow with any additional learning in the practice </a:t>
          </a:r>
          <a:endParaRPr lang="en-US" sz="1600" kern="1200" cap="none" dirty="0">
            <a:latin typeface="Arial" panose="020B0604020202020204" pitchFamily="34" charset="0"/>
            <a:cs typeface="Arial" panose="020B0604020202020204" pitchFamily="34" charset="0"/>
          </a:endParaRPr>
        </a:p>
      </dsp:txBody>
      <dsp:txXfrm>
        <a:off x="7346081" y="3053772"/>
        <a:ext cx="30937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2A72B8-7C49-4D5F-99DC-0AB8792A4B40}" type="datetimeFigureOut">
              <a:rPr lang="en-GB" smtClean="0"/>
              <a:t>01/02/2021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B8A212-4ED4-4586-907F-2873CC65CFF0}" type="slidenum">
              <a:rPr lang="en-GB" smtClean="0"/>
              <a:t>‹#›</a:t>
            </a:fld>
            <a:endParaRPr lang="en-GB"/>
          </a:p>
        </p:txBody>
      </p:sp>
    </p:spTree>
    <p:extLst>
      <p:ext uri="{BB962C8B-B14F-4D97-AF65-F5344CB8AC3E}">
        <p14:creationId xmlns:p14="http://schemas.microsoft.com/office/powerpoint/2010/main" val="3012592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D73E27-05E5-429A-9D6D-3DE3916D4B8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52244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D73E27-05E5-429A-9D6D-3DE3916D4B8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0259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D73E27-05E5-429A-9D6D-3DE3916D4B8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850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3D6CA-3241-4078-930A-B56F357C4E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1E5D3E8-0950-47D6-B2B2-5F5237C097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C84E6A6-C6A8-4459-B6DB-FB34C95D1A5C}"/>
              </a:ext>
            </a:extLst>
          </p:cNvPr>
          <p:cNvSpPr>
            <a:spLocks noGrp="1"/>
          </p:cNvSpPr>
          <p:nvPr>
            <p:ph type="dt" sz="half" idx="10"/>
          </p:nvPr>
        </p:nvSpPr>
        <p:spPr/>
        <p:txBody>
          <a:bodyPr/>
          <a:lstStyle/>
          <a:p>
            <a:fld id="{CBEFC7DB-2C03-4170-B18A-E9D059F920E2}" type="datetimeFigureOut">
              <a:rPr lang="en-GB" smtClean="0"/>
              <a:t>01/02/2021</a:t>
            </a:fld>
            <a:endParaRPr lang="en-GB"/>
          </a:p>
        </p:txBody>
      </p:sp>
      <p:sp>
        <p:nvSpPr>
          <p:cNvPr id="5" name="Footer Placeholder 4">
            <a:extLst>
              <a:ext uri="{FF2B5EF4-FFF2-40B4-BE49-F238E27FC236}">
                <a16:creationId xmlns:a16="http://schemas.microsoft.com/office/drawing/2014/main" id="{C59B8EB0-7D34-4352-9FF8-A108C8B17C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E21E5D-8227-480E-A163-3A7F137ED20C}"/>
              </a:ext>
            </a:extLst>
          </p:cNvPr>
          <p:cNvSpPr>
            <a:spLocks noGrp="1"/>
          </p:cNvSpPr>
          <p:nvPr>
            <p:ph type="sldNum" sz="quarter" idx="12"/>
          </p:nvPr>
        </p:nvSpPr>
        <p:spPr/>
        <p:txBody>
          <a:bodyPr/>
          <a:lstStyle/>
          <a:p>
            <a:fld id="{14597C2C-A8B0-460A-8449-591014D2735D}" type="slidenum">
              <a:rPr lang="en-GB" smtClean="0"/>
              <a:t>‹#›</a:t>
            </a:fld>
            <a:endParaRPr lang="en-GB"/>
          </a:p>
        </p:txBody>
      </p:sp>
    </p:spTree>
    <p:extLst>
      <p:ext uri="{BB962C8B-B14F-4D97-AF65-F5344CB8AC3E}">
        <p14:creationId xmlns:p14="http://schemas.microsoft.com/office/powerpoint/2010/main" val="1776953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59A06-DE9E-4856-B378-0A46C67DE1F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A2BF3D-134F-4D4C-8DFD-CB6D740C36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A7D153-566F-4B6B-91F8-1A858A61F92A}"/>
              </a:ext>
            </a:extLst>
          </p:cNvPr>
          <p:cNvSpPr>
            <a:spLocks noGrp="1"/>
          </p:cNvSpPr>
          <p:nvPr>
            <p:ph type="dt" sz="half" idx="10"/>
          </p:nvPr>
        </p:nvSpPr>
        <p:spPr/>
        <p:txBody>
          <a:bodyPr/>
          <a:lstStyle/>
          <a:p>
            <a:fld id="{CBEFC7DB-2C03-4170-B18A-E9D059F920E2}" type="datetimeFigureOut">
              <a:rPr lang="en-GB" smtClean="0"/>
              <a:t>01/02/2021</a:t>
            </a:fld>
            <a:endParaRPr lang="en-GB"/>
          </a:p>
        </p:txBody>
      </p:sp>
      <p:sp>
        <p:nvSpPr>
          <p:cNvPr id="5" name="Footer Placeholder 4">
            <a:extLst>
              <a:ext uri="{FF2B5EF4-FFF2-40B4-BE49-F238E27FC236}">
                <a16:creationId xmlns:a16="http://schemas.microsoft.com/office/drawing/2014/main" id="{193161D6-1D47-410A-98DE-99F9242994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82DC37-50FD-4E8E-8AA1-D0613021A407}"/>
              </a:ext>
            </a:extLst>
          </p:cNvPr>
          <p:cNvSpPr>
            <a:spLocks noGrp="1"/>
          </p:cNvSpPr>
          <p:nvPr>
            <p:ph type="sldNum" sz="quarter" idx="12"/>
          </p:nvPr>
        </p:nvSpPr>
        <p:spPr/>
        <p:txBody>
          <a:bodyPr/>
          <a:lstStyle/>
          <a:p>
            <a:fld id="{14597C2C-A8B0-460A-8449-591014D2735D}" type="slidenum">
              <a:rPr lang="en-GB" smtClean="0"/>
              <a:t>‹#›</a:t>
            </a:fld>
            <a:endParaRPr lang="en-GB"/>
          </a:p>
        </p:txBody>
      </p:sp>
    </p:spTree>
    <p:extLst>
      <p:ext uri="{BB962C8B-B14F-4D97-AF65-F5344CB8AC3E}">
        <p14:creationId xmlns:p14="http://schemas.microsoft.com/office/powerpoint/2010/main" val="1517668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05115C-752E-4EB4-9E40-0D29F0F4D07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3BB981-81EB-4DC6-AD81-936E8BA17B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4E500A-36DE-42C9-AB5C-82B3C8525525}"/>
              </a:ext>
            </a:extLst>
          </p:cNvPr>
          <p:cNvSpPr>
            <a:spLocks noGrp="1"/>
          </p:cNvSpPr>
          <p:nvPr>
            <p:ph type="dt" sz="half" idx="10"/>
          </p:nvPr>
        </p:nvSpPr>
        <p:spPr/>
        <p:txBody>
          <a:bodyPr/>
          <a:lstStyle/>
          <a:p>
            <a:fld id="{CBEFC7DB-2C03-4170-B18A-E9D059F920E2}" type="datetimeFigureOut">
              <a:rPr lang="en-GB" smtClean="0"/>
              <a:t>01/02/2021</a:t>
            </a:fld>
            <a:endParaRPr lang="en-GB"/>
          </a:p>
        </p:txBody>
      </p:sp>
      <p:sp>
        <p:nvSpPr>
          <p:cNvPr id="5" name="Footer Placeholder 4">
            <a:extLst>
              <a:ext uri="{FF2B5EF4-FFF2-40B4-BE49-F238E27FC236}">
                <a16:creationId xmlns:a16="http://schemas.microsoft.com/office/drawing/2014/main" id="{A96A0DDE-52FE-40D1-B949-3922455789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802EE7-82FB-4FD1-9644-E3F5D687AEA6}"/>
              </a:ext>
            </a:extLst>
          </p:cNvPr>
          <p:cNvSpPr>
            <a:spLocks noGrp="1"/>
          </p:cNvSpPr>
          <p:nvPr>
            <p:ph type="sldNum" sz="quarter" idx="12"/>
          </p:nvPr>
        </p:nvSpPr>
        <p:spPr/>
        <p:txBody>
          <a:bodyPr/>
          <a:lstStyle/>
          <a:p>
            <a:fld id="{14597C2C-A8B0-460A-8449-591014D2735D}" type="slidenum">
              <a:rPr lang="en-GB" smtClean="0"/>
              <a:t>‹#›</a:t>
            </a:fld>
            <a:endParaRPr lang="en-GB"/>
          </a:p>
        </p:txBody>
      </p:sp>
    </p:spTree>
    <p:extLst>
      <p:ext uri="{BB962C8B-B14F-4D97-AF65-F5344CB8AC3E}">
        <p14:creationId xmlns:p14="http://schemas.microsoft.com/office/powerpoint/2010/main" val="40001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1F0E9-5D64-416B-8C25-FCFDE5CE04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7957DA6-C8B5-4D94-9B80-17B4D4E3C1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A44D4E-C859-4C75-870A-0DE4E2D49319}"/>
              </a:ext>
            </a:extLst>
          </p:cNvPr>
          <p:cNvSpPr>
            <a:spLocks noGrp="1"/>
          </p:cNvSpPr>
          <p:nvPr>
            <p:ph type="dt" sz="half" idx="10"/>
          </p:nvPr>
        </p:nvSpPr>
        <p:spPr/>
        <p:txBody>
          <a:bodyPr/>
          <a:lstStyle/>
          <a:p>
            <a:fld id="{A54B53EF-B7F9-4A3A-85B5-1E32DB0BDAEA}" type="datetimeFigureOut">
              <a:rPr lang="en-GB" smtClean="0"/>
              <a:t>01/02/2021</a:t>
            </a:fld>
            <a:endParaRPr lang="en-GB"/>
          </a:p>
        </p:txBody>
      </p:sp>
      <p:sp>
        <p:nvSpPr>
          <p:cNvPr id="5" name="Footer Placeholder 4">
            <a:extLst>
              <a:ext uri="{FF2B5EF4-FFF2-40B4-BE49-F238E27FC236}">
                <a16:creationId xmlns:a16="http://schemas.microsoft.com/office/drawing/2014/main" id="{33CB122E-C31D-4017-A85B-2F3F16D1BA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311B7F-DEC4-4FB4-8A61-25777DC0E470}"/>
              </a:ext>
            </a:extLst>
          </p:cNvPr>
          <p:cNvSpPr>
            <a:spLocks noGrp="1"/>
          </p:cNvSpPr>
          <p:nvPr>
            <p:ph type="sldNum" sz="quarter" idx="12"/>
          </p:nvPr>
        </p:nvSpPr>
        <p:spPr/>
        <p:txBody>
          <a:bodyPr/>
          <a:lstStyle/>
          <a:p>
            <a:fld id="{2F276F59-6EA7-404A-AD27-87D5ABC4D84B}" type="slidenum">
              <a:rPr lang="en-GB" smtClean="0"/>
              <a:t>‹#›</a:t>
            </a:fld>
            <a:endParaRPr lang="en-GB"/>
          </a:p>
        </p:txBody>
      </p:sp>
    </p:spTree>
    <p:extLst>
      <p:ext uri="{BB962C8B-B14F-4D97-AF65-F5344CB8AC3E}">
        <p14:creationId xmlns:p14="http://schemas.microsoft.com/office/powerpoint/2010/main" val="3518194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9F9FC-9866-4208-9551-A339765FEE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A5D80B-FD07-4672-8BF4-F21C328282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24E5EF-7907-482F-B30A-CD16D6C4EE93}"/>
              </a:ext>
            </a:extLst>
          </p:cNvPr>
          <p:cNvSpPr>
            <a:spLocks noGrp="1"/>
          </p:cNvSpPr>
          <p:nvPr>
            <p:ph type="dt" sz="half" idx="10"/>
          </p:nvPr>
        </p:nvSpPr>
        <p:spPr/>
        <p:txBody>
          <a:bodyPr/>
          <a:lstStyle/>
          <a:p>
            <a:fld id="{A54B53EF-B7F9-4A3A-85B5-1E32DB0BDAEA}" type="datetimeFigureOut">
              <a:rPr lang="en-GB" smtClean="0"/>
              <a:t>01/02/2021</a:t>
            </a:fld>
            <a:endParaRPr lang="en-GB"/>
          </a:p>
        </p:txBody>
      </p:sp>
      <p:sp>
        <p:nvSpPr>
          <p:cNvPr id="5" name="Footer Placeholder 4">
            <a:extLst>
              <a:ext uri="{FF2B5EF4-FFF2-40B4-BE49-F238E27FC236}">
                <a16:creationId xmlns:a16="http://schemas.microsoft.com/office/drawing/2014/main" id="{2C4498CA-6476-4D3E-A66C-FC81BA5CB4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6E9A88-D809-4BAF-8B21-1EA25B334114}"/>
              </a:ext>
            </a:extLst>
          </p:cNvPr>
          <p:cNvSpPr>
            <a:spLocks noGrp="1"/>
          </p:cNvSpPr>
          <p:nvPr>
            <p:ph type="sldNum" sz="quarter" idx="12"/>
          </p:nvPr>
        </p:nvSpPr>
        <p:spPr/>
        <p:txBody>
          <a:bodyPr/>
          <a:lstStyle/>
          <a:p>
            <a:fld id="{2F276F59-6EA7-404A-AD27-87D5ABC4D84B}" type="slidenum">
              <a:rPr lang="en-GB" smtClean="0"/>
              <a:t>‹#›</a:t>
            </a:fld>
            <a:endParaRPr lang="en-GB"/>
          </a:p>
        </p:txBody>
      </p:sp>
    </p:spTree>
    <p:extLst>
      <p:ext uri="{BB962C8B-B14F-4D97-AF65-F5344CB8AC3E}">
        <p14:creationId xmlns:p14="http://schemas.microsoft.com/office/powerpoint/2010/main" val="1883523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1AB22-DA70-4DED-9259-0958A1CB19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8F5DF2F-5125-47A5-A6E1-991480D3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88A8CC-3098-4B9F-ACE2-8F8470A3BF8D}"/>
              </a:ext>
            </a:extLst>
          </p:cNvPr>
          <p:cNvSpPr>
            <a:spLocks noGrp="1"/>
          </p:cNvSpPr>
          <p:nvPr>
            <p:ph type="dt" sz="half" idx="10"/>
          </p:nvPr>
        </p:nvSpPr>
        <p:spPr/>
        <p:txBody>
          <a:bodyPr/>
          <a:lstStyle/>
          <a:p>
            <a:fld id="{A54B53EF-B7F9-4A3A-85B5-1E32DB0BDAEA}" type="datetimeFigureOut">
              <a:rPr lang="en-GB" smtClean="0"/>
              <a:t>01/02/2021</a:t>
            </a:fld>
            <a:endParaRPr lang="en-GB"/>
          </a:p>
        </p:txBody>
      </p:sp>
      <p:sp>
        <p:nvSpPr>
          <p:cNvPr id="5" name="Footer Placeholder 4">
            <a:extLst>
              <a:ext uri="{FF2B5EF4-FFF2-40B4-BE49-F238E27FC236}">
                <a16:creationId xmlns:a16="http://schemas.microsoft.com/office/drawing/2014/main" id="{50584CB5-5649-4D7F-ADC4-21AD606609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815E14-F4BA-44F2-BB9A-43157DC9FE30}"/>
              </a:ext>
            </a:extLst>
          </p:cNvPr>
          <p:cNvSpPr>
            <a:spLocks noGrp="1"/>
          </p:cNvSpPr>
          <p:nvPr>
            <p:ph type="sldNum" sz="quarter" idx="12"/>
          </p:nvPr>
        </p:nvSpPr>
        <p:spPr/>
        <p:txBody>
          <a:bodyPr/>
          <a:lstStyle/>
          <a:p>
            <a:fld id="{2F276F59-6EA7-404A-AD27-87D5ABC4D84B}" type="slidenum">
              <a:rPr lang="en-GB" smtClean="0"/>
              <a:t>‹#›</a:t>
            </a:fld>
            <a:endParaRPr lang="en-GB"/>
          </a:p>
        </p:txBody>
      </p:sp>
    </p:spTree>
    <p:extLst>
      <p:ext uri="{BB962C8B-B14F-4D97-AF65-F5344CB8AC3E}">
        <p14:creationId xmlns:p14="http://schemas.microsoft.com/office/powerpoint/2010/main" val="939804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87F55-56A7-4500-ABAB-5CB3CC90A2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C9DA6C-0296-4A81-B01C-22C6F69330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6C1E2F-BFA3-4F7B-B2E6-11DCAAA920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247849C-8584-47A2-8AEF-2C93C4941563}"/>
              </a:ext>
            </a:extLst>
          </p:cNvPr>
          <p:cNvSpPr>
            <a:spLocks noGrp="1"/>
          </p:cNvSpPr>
          <p:nvPr>
            <p:ph type="dt" sz="half" idx="10"/>
          </p:nvPr>
        </p:nvSpPr>
        <p:spPr/>
        <p:txBody>
          <a:bodyPr/>
          <a:lstStyle/>
          <a:p>
            <a:fld id="{A54B53EF-B7F9-4A3A-85B5-1E32DB0BDAEA}" type="datetimeFigureOut">
              <a:rPr lang="en-GB" smtClean="0"/>
              <a:t>01/02/2021</a:t>
            </a:fld>
            <a:endParaRPr lang="en-GB"/>
          </a:p>
        </p:txBody>
      </p:sp>
      <p:sp>
        <p:nvSpPr>
          <p:cNvPr id="6" name="Footer Placeholder 5">
            <a:extLst>
              <a:ext uri="{FF2B5EF4-FFF2-40B4-BE49-F238E27FC236}">
                <a16:creationId xmlns:a16="http://schemas.microsoft.com/office/drawing/2014/main" id="{D41FAF09-2B02-41B4-914F-6FC38B549A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7192F3-9C1A-485E-85BC-2A0B62AA7D2C}"/>
              </a:ext>
            </a:extLst>
          </p:cNvPr>
          <p:cNvSpPr>
            <a:spLocks noGrp="1"/>
          </p:cNvSpPr>
          <p:nvPr>
            <p:ph type="sldNum" sz="quarter" idx="12"/>
          </p:nvPr>
        </p:nvSpPr>
        <p:spPr/>
        <p:txBody>
          <a:bodyPr/>
          <a:lstStyle/>
          <a:p>
            <a:fld id="{2F276F59-6EA7-404A-AD27-87D5ABC4D84B}" type="slidenum">
              <a:rPr lang="en-GB" smtClean="0"/>
              <a:t>‹#›</a:t>
            </a:fld>
            <a:endParaRPr lang="en-GB"/>
          </a:p>
        </p:txBody>
      </p:sp>
    </p:spTree>
    <p:extLst>
      <p:ext uri="{BB962C8B-B14F-4D97-AF65-F5344CB8AC3E}">
        <p14:creationId xmlns:p14="http://schemas.microsoft.com/office/powerpoint/2010/main" val="5899962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AAA30-492F-4EBC-9815-85D42748B4D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F50F5A-AD9C-44FC-90F4-0002E4FEF6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5C7104-60F1-43D5-86CD-A70A8CB7B2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62E6926-B5D8-41CF-9128-B1030C175D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F6DFAC-002A-48CC-B575-FC8A4DE2B3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A075DF2-7BBD-498B-9D8A-B77AC3FC743F}"/>
              </a:ext>
            </a:extLst>
          </p:cNvPr>
          <p:cNvSpPr>
            <a:spLocks noGrp="1"/>
          </p:cNvSpPr>
          <p:nvPr>
            <p:ph type="dt" sz="half" idx="10"/>
          </p:nvPr>
        </p:nvSpPr>
        <p:spPr/>
        <p:txBody>
          <a:bodyPr/>
          <a:lstStyle/>
          <a:p>
            <a:fld id="{A54B53EF-B7F9-4A3A-85B5-1E32DB0BDAEA}" type="datetimeFigureOut">
              <a:rPr lang="en-GB" smtClean="0"/>
              <a:t>01/02/2021</a:t>
            </a:fld>
            <a:endParaRPr lang="en-GB"/>
          </a:p>
        </p:txBody>
      </p:sp>
      <p:sp>
        <p:nvSpPr>
          <p:cNvPr id="8" name="Footer Placeholder 7">
            <a:extLst>
              <a:ext uri="{FF2B5EF4-FFF2-40B4-BE49-F238E27FC236}">
                <a16:creationId xmlns:a16="http://schemas.microsoft.com/office/drawing/2014/main" id="{A91B6C27-ABFC-45FF-9A81-C3052DD5499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22061C4-CB16-44FD-A1F4-3FDAC30F1938}"/>
              </a:ext>
            </a:extLst>
          </p:cNvPr>
          <p:cNvSpPr>
            <a:spLocks noGrp="1"/>
          </p:cNvSpPr>
          <p:nvPr>
            <p:ph type="sldNum" sz="quarter" idx="12"/>
          </p:nvPr>
        </p:nvSpPr>
        <p:spPr/>
        <p:txBody>
          <a:bodyPr/>
          <a:lstStyle/>
          <a:p>
            <a:fld id="{2F276F59-6EA7-404A-AD27-87D5ABC4D84B}" type="slidenum">
              <a:rPr lang="en-GB" smtClean="0"/>
              <a:t>‹#›</a:t>
            </a:fld>
            <a:endParaRPr lang="en-GB"/>
          </a:p>
        </p:txBody>
      </p:sp>
    </p:spTree>
    <p:extLst>
      <p:ext uri="{BB962C8B-B14F-4D97-AF65-F5344CB8AC3E}">
        <p14:creationId xmlns:p14="http://schemas.microsoft.com/office/powerpoint/2010/main" val="1153692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0D4AB-69D3-49FD-A763-D26CC71091F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1AD08FE-E6D6-4AC9-B2A2-E14219A67282}"/>
              </a:ext>
            </a:extLst>
          </p:cNvPr>
          <p:cNvSpPr>
            <a:spLocks noGrp="1"/>
          </p:cNvSpPr>
          <p:nvPr>
            <p:ph type="dt" sz="half" idx="10"/>
          </p:nvPr>
        </p:nvSpPr>
        <p:spPr/>
        <p:txBody>
          <a:bodyPr/>
          <a:lstStyle/>
          <a:p>
            <a:fld id="{A54B53EF-B7F9-4A3A-85B5-1E32DB0BDAEA}" type="datetimeFigureOut">
              <a:rPr lang="en-GB" smtClean="0"/>
              <a:t>01/02/2021</a:t>
            </a:fld>
            <a:endParaRPr lang="en-GB"/>
          </a:p>
        </p:txBody>
      </p:sp>
      <p:sp>
        <p:nvSpPr>
          <p:cNvPr id="4" name="Footer Placeholder 3">
            <a:extLst>
              <a:ext uri="{FF2B5EF4-FFF2-40B4-BE49-F238E27FC236}">
                <a16:creationId xmlns:a16="http://schemas.microsoft.com/office/drawing/2014/main" id="{349FEE27-10DF-4699-A915-CB473106291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50863DA-7388-44B0-A89E-F7532AC5F6B2}"/>
              </a:ext>
            </a:extLst>
          </p:cNvPr>
          <p:cNvSpPr>
            <a:spLocks noGrp="1"/>
          </p:cNvSpPr>
          <p:nvPr>
            <p:ph type="sldNum" sz="quarter" idx="12"/>
          </p:nvPr>
        </p:nvSpPr>
        <p:spPr/>
        <p:txBody>
          <a:bodyPr/>
          <a:lstStyle/>
          <a:p>
            <a:fld id="{2F276F59-6EA7-404A-AD27-87D5ABC4D84B}" type="slidenum">
              <a:rPr lang="en-GB" smtClean="0"/>
              <a:t>‹#›</a:t>
            </a:fld>
            <a:endParaRPr lang="en-GB"/>
          </a:p>
        </p:txBody>
      </p:sp>
    </p:spTree>
    <p:extLst>
      <p:ext uri="{BB962C8B-B14F-4D97-AF65-F5344CB8AC3E}">
        <p14:creationId xmlns:p14="http://schemas.microsoft.com/office/powerpoint/2010/main" val="16038440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40C744-FC63-4B6C-9F5C-6114093438BD}"/>
              </a:ext>
            </a:extLst>
          </p:cNvPr>
          <p:cNvSpPr>
            <a:spLocks noGrp="1"/>
          </p:cNvSpPr>
          <p:nvPr>
            <p:ph type="dt" sz="half" idx="10"/>
          </p:nvPr>
        </p:nvSpPr>
        <p:spPr/>
        <p:txBody>
          <a:bodyPr/>
          <a:lstStyle/>
          <a:p>
            <a:fld id="{A54B53EF-B7F9-4A3A-85B5-1E32DB0BDAEA}" type="datetimeFigureOut">
              <a:rPr lang="en-GB" smtClean="0"/>
              <a:t>01/02/2021</a:t>
            </a:fld>
            <a:endParaRPr lang="en-GB"/>
          </a:p>
        </p:txBody>
      </p:sp>
      <p:sp>
        <p:nvSpPr>
          <p:cNvPr id="3" name="Footer Placeholder 2">
            <a:extLst>
              <a:ext uri="{FF2B5EF4-FFF2-40B4-BE49-F238E27FC236}">
                <a16:creationId xmlns:a16="http://schemas.microsoft.com/office/drawing/2014/main" id="{3A820F6B-0A27-4E25-B63C-8ED375B5688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D163B95-011F-4742-A018-444356BC3D22}"/>
              </a:ext>
            </a:extLst>
          </p:cNvPr>
          <p:cNvSpPr>
            <a:spLocks noGrp="1"/>
          </p:cNvSpPr>
          <p:nvPr>
            <p:ph type="sldNum" sz="quarter" idx="12"/>
          </p:nvPr>
        </p:nvSpPr>
        <p:spPr/>
        <p:txBody>
          <a:bodyPr/>
          <a:lstStyle/>
          <a:p>
            <a:fld id="{2F276F59-6EA7-404A-AD27-87D5ABC4D84B}" type="slidenum">
              <a:rPr lang="en-GB" smtClean="0"/>
              <a:t>‹#›</a:t>
            </a:fld>
            <a:endParaRPr lang="en-GB"/>
          </a:p>
        </p:txBody>
      </p:sp>
    </p:spTree>
    <p:extLst>
      <p:ext uri="{BB962C8B-B14F-4D97-AF65-F5344CB8AC3E}">
        <p14:creationId xmlns:p14="http://schemas.microsoft.com/office/powerpoint/2010/main" val="3083151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9B566-E8D8-4E8A-8827-0BB69206D0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D82961E-421A-4AF7-A3C9-6D981F7709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F3CE6B0-EF3A-4300-88B7-D61895BDC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F561D4-1EFB-42EF-A2E4-5C2D6D33D0A2}"/>
              </a:ext>
            </a:extLst>
          </p:cNvPr>
          <p:cNvSpPr>
            <a:spLocks noGrp="1"/>
          </p:cNvSpPr>
          <p:nvPr>
            <p:ph type="dt" sz="half" idx="10"/>
          </p:nvPr>
        </p:nvSpPr>
        <p:spPr/>
        <p:txBody>
          <a:bodyPr/>
          <a:lstStyle/>
          <a:p>
            <a:fld id="{A54B53EF-B7F9-4A3A-85B5-1E32DB0BDAEA}" type="datetimeFigureOut">
              <a:rPr lang="en-GB" smtClean="0"/>
              <a:t>01/02/2021</a:t>
            </a:fld>
            <a:endParaRPr lang="en-GB"/>
          </a:p>
        </p:txBody>
      </p:sp>
      <p:sp>
        <p:nvSpPr>
          <p:cNvPr id="6" name="Footer Placeholder 5">
            <a:extLst>
              <a:ext uri="{FF2B5EF4-FFF2-40B4-BE49-F238E27FC236}">
                <a16:creationId xmlns:a16="http://schemas.microsoft.com/office/drawing/2014/main" id="{D12FCBDB-34AC-429E-8DD0-9DC6EC6858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3A8345-52AD-4323-BE7B-376F8C330DA2}"/>
              </a:ext>
            </a:extLst>
          </p:cNvPr>
          <p:cNvSpPr>
            <a:spLocks noGrp="1"/>
          </p:cNvSpPr>
          <p:nvPr>
            <p:ph type="sldNum" sz="quarter" idx="12"/>
          </p:nvPr>
        </p:nvSpPr>
        <p:spPr/>
        <p:txBody>
          <a:bodyPr/>
          <a:lstStyle/>
          <a:p>
            <a:fld id="{2F276F59-6EA7-404A-AD27-87D5ABC4D84B}" type="slidenum">
              <a:rPr lang="en-GB" smtClean="0"/>
              <a:t>‹#›</a:t>
            </a:fld>
            <a:endParaRPr lang="en-GB"/>
          </a:p>
        </p:txBody>
      </p:sp>
    </p:spTree>
    <p:extLst>
      <p:ext uri="{BB962C8B-B14F-4D97-AF65-F5344CB8AC3E}">
        <p14:creationId xmlns:p14="http://schemas.microsoft.com/office/powerpoint/2010/main" val="250028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9F715-6CFE-4933-AD1B-507DB88147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67A80F5-ABBF-4125-B637-CB5086D083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263131-C49C-4011-8EEB-793F6EF83C7B}"/>
              </a:ext>
            </a:extLst>
          </p:cNvPr>
          <p:cNvSpPr>
            <a:spLocks noGrp="1"/>
          </p:cNvSpPr>
          <p:nvPr>
            <p:ph type="dt" sz="half" idx="10"/>
          </p:nvPr>
        </p:nvSpPr>
        <p:spPr/>
        <p:txBody>
          <a:bodyPr/>
          <a:lstStyle/>
          <a:p>
            <a:fld id="{CBEFC7DB-2C03-4170-B18A-E9D059F920E2}" type="datetimeFigureOut">
              <a:rPr lang="en-GB" smtClean="0"/>
              <a:t>01/02/2021</a:t>
            </a:fld>
            <a:endParaRPr lang="en-GB"/>
          </a:p>
        </p:txBody>
      </p:sp>
      <p:sp>
        <p:nvSpPr>
          <p:cNvPr id="5" name="Footer Placeholder 4">
            <a:extLst>
              <a:ext uri="{FF2B5EF4-FFF2-40B4-BE49-F238E27FC236}">
                <a16:creationId xmlns:a16="http://schemas.microsoft.com/office/drawing/2014/main" id="{ECC79DEE-F46D-4F5C-AC70-F68DF9FB3E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641EDF-00E1-4DD7-BC5D-DBD07DFFA632}"/>
              </a:ext>
            </a:extLst>
          </p:cNvPr>
          <p:cNvSpPr>
            <a:spLocks noGrp="1"/>
          </p:cNvSpPr>
          <p:nvPr>
            <p:ph type="sldNum" sz="quarter" idx="12"/>
          </p:nvPr>
        </p:nvSpPr>
        <p:spPr/>
        <p:txBody>
          <a:bodyPr/>
          <a:lstStyle/>
          <a:p>
            <a:fld id="{14597C2C-A8B0-460A-8449-591014D2735D}" type="slidenum">
              <a:rPr lang="en-GB" smtClean="0"/>
              <a:t>‹#›</a:t>
            </a:fld>
            <a:endParaRPr lang="en-GB"/>
          </a:p>
        </p:txBody>
      </p:sp>
    </p:spTree>
    <p:extLst>
      <p:ext uri="{BB962C8B-B14F-4D97-AF65-F5344CB8AC3E}">
        <p14:creationId xmlns:p14="http://schemas.microsoft.com/office/powerpoint/2010/main" val="16814197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FE866-86D7-42A2-BBAD-5CE0BBC650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836F72B-5295-4624-978B-77D5344E00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1F24EB5-7043-4D20-BC10-D8D31D6333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DDE5E0-299A-467A-8F24-1708D7B2DBAD}"/>
              </a:ext>
            </a:extLst>
          </p:cNvPr>
          <p:cNvSpPr>
            <a:spLocks noGrp="1"/>
          </p:cNvSpPr>
          <p:nvPr>
            <p:ph type="dt" sz="half" idx="10"/>
          </p:nvPr>
        </p:nvSpPr>
        <p:spPr/>
        <p:txBody>
          <a:bodyPr/>
          <a:lstStyle/>
          <a:p>
            <a:fld id="{A54B53EF-B7F9-4A3A-85B5-1E32DB0BDAEA}" type="datetimeFigureOut">
              <a:rPr lang="en-GB" smtClean="0"/>
              <a:t>01/02/2021</a:t>
            </a:fld>
            <a:endParaRPr lang="en-GB"/>
          </a:p>
        </p:txBody>
      </p:sp>
      <p:sp>
        <p:nvSpPr>
          <p:cNvPr id="6" name="Footer Placeholder 5">
            <a:extLst>
              <a:ext uri="{FF2B5EF4-FFF2-40B4-BE49-F238E27FC236}">
                <a16:creationId xmlns:a16="http://schemas.microsoft.com/office/drawing/2014/main" id="{ACB648CD-2CE3-4A03-9381-23EA635FE5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5E9974-8914-4528-A794-6E1A434395E6}"/>
              </a:ext>
            </a:extLst>
          </p:cNvPr>
          <p:cNvSpPr>
            <a:spLocks noGrp="1"/>
          </p:cNvSpPr>
          <p:nvPr>
            <p:ph type="sldNum" sz="quarter" idx="12"/>
          </p:nvPr>
        </p:nvSpPr>
        <p:spPr/>
        <p:txBody>
          <a:bodyPr/>
          <a:lstStyle/>
          <a:p>
            <a:fld id="{2F276F59-6EA7-404A-AD27-87D5ABC4D84B}" type="slidenum">
              <a:rPr lang="en-GB" smtClean="0"/>
              <a:t>‹#›</a:t>
            </a:fld>
            <a:endParaRPr lang="en-GB"/>
          </a:p>
        </p:txBody>
      </p:sp>
    </p:spTree>
    <p:extLst>
      <p:ext uri="{BB962C8B-B14F-4D97-AF65-F5344CB8AC3E}">
        <p14:creationId xmlns:p14="http://schemas.microsoft.com/office/powerpoint/2010/main" val="3990343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6759D-ED70-4892-B828-F699B529E84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37E2B2-0D09-4FE0-8418-2A66690F75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FAB8B8-9990-4A47-BE7E-66BFD9676D50}"/>
              </a:ext>
            </a:extLst>
          </p:cNvPr>
          <p:cNvSpPr>
            <a:spLocks noGrp="1"/>
          </p:cNvSpPr>
          <p:nvPr>
            <p:ph type="dt" sz="half" idx="10"/>
          </p:nvPr>
        </p:nvSpPr>
        <p:spPr/>
        <p:txBody>
          <a:bodyPr/>
          <a:lstStyle/>
          <a:p>
            <a:fld id="{A54B53EF-B7F9-4A3A-85B5-1E32DB0BDAEA}" type="datetimeFigureOut">
              <a:rPr lang="en-GB" smtClean="0"/>
              <a:t>01/02/2021</a:t>
            </a:fld>
            <a:endParaRPr lang="en-GB"/>
          </a:p>
        </p:txBody>
      </p:sp>
      <p:sp>
        <p:nvSpPr>
          <p:cNvPr id="5" name="Footer Placeholder 4">
            <a:extLst>
              <a:ext uri="{FF2B5EF4-FFF2-40B4-BE49-F238E27FC236}">
                <a16:creationId xmlns:a16="http://schemas.microsoft.com/office/drawing/2014/main" id="{C1C85FD5-64BC-4910-B852-3E649EFD6F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10DA50-1756-477B-99DF-623CBFD3ED3F}"/>
              </a:ext>
            </a:extLst>
          </p:cNvPr>
          <p:cNvSpPr>
            <a:spLocks noGrp="1"/>
          </p:cNvSpPr>
          <p:nvPr>
            <p:ph type="sldNum" sz="quarter" idx="12"/>
          </p:nvPr>
        </p:nvSpPr>
        <p:spPr/>
        <p:txBody>
          <a:bodyPr/>
          <a:lstStyle/>
          <a:p>
            <a:fld id="{2F276F59-6EA7-404A-AD27-87D5ABC4D84B}" type="slidenum">
              <a:rPr lang="en-GB" smtClean="0"/>
              <a:t>‹#›</a:t>
            </a:fld>
            <a:endParaRPr lang="en-GB"/>
          </a:p>
        </p:txBody>
      </p:sp>
    </p:spTree>
    <p:extLst>
      <p:ext uri="{BB962C8B-B14F-4D97-AF65-F5344CB8AC3E}">
        <p14:creationId xmlns:p14="http://schemas.microsoft.com/office/powerpoint/2010/main" val="17126707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F5F42D-2E5F-4CCC-9E41-0AB0AC02CE9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49665B1-DC84-4D5D-A596-21D17E5B7C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A18093-CBAF-478A-9A25-CC3013B10EC9}"/>
              </a:ext>
            </a:extLst>
          </p:cNvPr>
          <p:cNvSpPr>
            <a:spLocks noGrp="1"/>
          </p:cNvSpPr>
          <p:nvPr>
            <p:ph type="dt" sz="half" idx="10"/>
          </p:nvPr>
        </p:nvSpPr>
        <p:spPr/>
        <p:txBody>
          <a:bodyPr/>
          <a:lstStyle/>
          <a:p>
            <a:fld id="{A54B53EF-B7F9-4A3A-85B5-1E32DB0BDAEA}" type="datetimeFigureOut">
              <a:rPr lang="en-GB" smtClean="0"/>
              <a:t>01/02/2021</a:t>
            </a:fld>
            <a:endParaRPr lang="en-GB"/>
          </a:p>
        </p:txBody>
      </p:sp>
      <p:sp>
        <p:nvSpPr>
          <p:cNvPr id="5" name="Footer Placeholder 4">
            <a:extLst>
              <a:ext uri="{FF2B5EF4-FFF2-40B4-BE49-F238E27FC236}">
                <a16:creationId xmlns:a16="http://schemas.microsoft.com/office/drawing/2014/main" id="{8D80F6E3-4CEB-470A-B725-84FE61C037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E2CF70-BDA2-4E9F-A399-4CB04DD77B5C}"/>
              </a:ext>
            </a:extLst>
          </p:cNvPr>
          <p:cNvSpPr>
            <a:spLocks noGrp="1"/>
          </p:cNvSpPr>
          <p:nvPr>
            <p:ph type="sldNum" sz="quarter" idx="12"/>
          </p:nvPr>
        </p:nvSpPr>
        <p:spPr/>
        <p:txBody>
          <a:bodyPr/>
          <a:lstStyle/>
          <a:p>
            <a:fld id="{2F276F59-6EA7-404A-AD27-87D5ABC4D84B}" type="slidenum">
              <a:rPr lang="en-GB" smtClean="0"/>
              <a:t>‹#›</a:t>
            </a:fld>
            <a:endParaRPr lang="en-GB"/>
          </a:p>
        </p:txBody>
      </p:sp>
    </p:spTree>
    <p:extLst>
      <p:ext uri="{BB962C8B-B14F-4D97-AF65-F5344CB8AC3E}">
        <p14:creationId xmlns:p14="http://schemas.microsoft.com/office/powerpoint/2010/main" val="409192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699AD-63CD-4632-915A-DD4914B72F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4AC8FD2-5621-4BA3-BA69-2E3C2EB40F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46DB406-9764-40C6-A273-BE23057E6D46}"/>
              </a:ext>
            </a:extLst>
          </p:cNvPr>
          <p:cNvSpPr>
            <a:spLocks noGrp="1"/>
          </p:cNvSpPr>
          <p:nvPr>
            <p:ph type="dt" sz="half" idx="10"/>
          </p:nvPr>
        </p:nvSpPr>
        <p:spPr/>
        <p:txBody>
          <a:bodyPr/>
          <a:lstStyle/>
          <a:p>
            <a:fld id="{EA7B5993-A1E1-40C0-B6F8-821B66EFFF4D}" type="datetimeFigureOut">
              <a:rPr lang="en-GB" smtClean="0"/>
              <a:t>01/02/2021</a:t>
            </a:fld>
            <a:endParaRPr lang="en-GB"/>
          </a:p>
        </p:txBody>
      </p:sp>
      <p:sp>
        <p:nvSpPr>
          <p:cNvPr id="5" name="Footer Placeholder 4">
            <a:extLst>
              <a:ext uri="{FF2B5EF4-FFF2-40B4-BE49-F238E27FC236}">
                <a16:creationId xmlns:a16="http://schemas.microsoft.com/office/drawing/2014/main" id="{015CADDC-D1B1-43D2-9E13-0FE3862C49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F2691B-9D1D-4952-92BF-70BCC3E541D8}"/>
              </a:ext>
            </a:extLst>
          </p:cNvPr>
          <p:cNvSpPr>
            <a:spLocks noGrp="1"/>
          </p:cNvSpPr>
          <p:nvPr>
            <p:ph type="sldNum" sz="quarter" idx="12"/>
          </p:nvPr>
        </p:nvSpPr>
        <p:spPr/>
        <p:txBody>
          <a:bodyPr/>
          <a:lstStyle/>
          <a:p>
            <a:fld id="{B0292AB6-3979-426B-9395-3449AE50D437}" type="slidenum">
              <a:rPr lang="en-GB" smtClean="0"/>
              <a:t>‹#›</a:t>
            </a:fld>
            <a:endParaRPr lang="en-GB"/>
          </a:p>
        </p:txBody>
      </p:sp>
    </p:spTree>
    <p:extLst>
      <p:ext uri="{BB962C8B-B14F-4D97-AF65-F5344CB8AC3E}">
        <p14:creationId xmlns:p14="http://schemas.microsoft.com/office/powerpoint/2010/main" val="18605579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C4120-B727-4D76-B561-CD1EB08F69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D71652-4C24-4650-BE09-22CD414432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F26464-6851-4769-BFA2-DC90C1849BAA}"/>
              </a:ext>
            </a:extLst>
          </p:cNvPr>
          <p:cNvSpPr>
            <a:spLocks noGrp="1"/>
          </p:cNvSpPr>
          <p:nvPr>
            <p:ph type="dt" sz="half" idx="10"/>
          </p:nvPr>
        </p:nvSpPr>
        <p:spPr/>
        <p:txBody>
          <a:bodyPr/>
          <a:lstStyle/>
          <a:p>
            <a:fld id="{EA7B5993-A1E1-40C0-B6F8-821B66EFFF4D}" type="datetimeFigureOut">
              <a:rPr lang="en-GB" smtClean="0"/>
              <a:t>01/02/2021</a:t>
            </a:fld>
            <a:endParaRPr lang="en-GB"/>
          </a:p>
        </p:txBody>
      </p:sp>
      <p:sp>
        <p:nvSpPr>
          <p:cNvPr id="5" name="Footer Placeholder 4">
            <a:extLst>
              <a:ext uri="{FF2B5EF4-FFF2-40B4-BE49-F238E27FC236}">
                <a16:creationId xmlns:a16="http://schemas.microsoft.com/office/drawing/2014/main" id="{E112830C-730B-4F0B-BE74-8A2C53323C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412FE6-EC6F-4864-9E9F-1700249317F2}"/>
              </a:ext>
            </a:extLst>
          </p:cNvPr>
          <p:cNvSpPr>
            <a:spLocks noGrp="1"/>
          </p:cNvSpPr>
          <p:nvPr>
            <p:ph type="sldNum" sz="quarter" idx="12"/>
          </p:nvPr>
        </p:nvSpPr>
        <p:spPr/>
        <p:txBody>
          <a:bodyPr/>
          <a:lstStyle/>
          <a:p>
            <a:fld id="{B0292AB6-3979-426B-9395-3449AE50D437}" type="slidenum">
              <a:rPr lang="en-GB" smtClean="0"/>
              <a:t>‹#›</a:t>
            </a:fld>
            <a:endParaRPr lang="en-GB"/>
          </a:p>
        </p:txBody>
      </p:sp>
    </p:spTree>
    <p:extLst>
      <p:ext uri="{BB962C8B-B14F-4D97-AF65-F5344CB8AC3E}">
        <p14:creationId xmlns:p14="http://schemas.microsoft.com/office/powerpoint/2010/main" val="27291820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65E90-771D-4BC0-976C-B8CDC82D6E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0C36335-03ED-4F02-977D-2637D8D4D8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66E6DC-D396-4147-986E-9A2CF18A9BF3}"/>
              </a:ext>
            </a:extLst>
          </p:cNvPr>
          <p:cNvSpPr>
            <a:spLocks noGrp="1"/>
          </p:cNvSpPr>
          <p:nvPr>
            <p:ph type="dt" sz="half" idx="10"/>
          </p:nvPr>
        </p:nvSpPr>
        <p:spPr/>
        <p:txBody>
          <a:bodyPr/>
          <a:lstStyle/>
          <a:p>
            <a:fld id="{EA7B5993-A1E1-40C0-B6F8-821B66EFFF4D}" type="datetimeFigureOut">
              <a:rPr lang="en-GB" smtClean="0"/>
              <a:t>01/02/2021</a:t>
            </a:fld>
            <a:endParaRPr lang="en-GB"/>
          </a:p>
        </p:txBody>
      </p:sp>
      <p:sp>
        <p:nvSpPr>
          <p:cNvPr id="5" name="Footer Placeholder 4">
            <a:extLst>
              <a:ext uri="{FF2B5EF4-FFF2-40B4-BE49-F238E27FC236}">
                <a16:creationId xmlns:a16="http://schemas.microsoft.com/office/drawing/2014/main" id="{43BD038E-392A-446B-8672-AE42CA6BC3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6273B5-74B3-42D3-AFB8-77D77A667BBF}"/>
              </a:ext>
            </a:extLst>
          </p:cNvPr>
          <p:cNvSpPr>
            <a:spLocks noGrp="1"/>
          </p:cNvSpPr>
          <p:nvPr>
            <p:ph type="sldNum" sz="quarter" idx="12"/>
          </p:nvPr>
        </p:nvSpPr>
        <p:spPr/>
        <p:txBody>
          <a:bodyPr/>
          <a:lstStyle/>
          <a:p>
            <a:fld id="{B0292AB6-3979-426B-9395-3449AE50D437}" type="slidenum">
              <a:rPr lang="en-GB" smtClean="0"/>
              <a:t>‹#›</a:t>
            </a:fld>
            <a:endParaRPr lang="en-GB"/>
          </a:p>
        </p:txBody>
      </p:sp>
    </p:spTree>
    <p:extLst>
      <p:ext uri="{BB962C8B-B14F-4D97-AF65-F5344CB8AC3E}">
        <p14:creationId xmlns:p14="http://schemas.microsoft.com/office/powerpoint/2010/main" val="26092844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0DBF2-E69C-4405-BA44-64B479BE5E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BDB0B4-B41D-4720-956A-44738573C7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A392F04-B8AD-48F6-B71E-5A1269B573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80F80A0-54CA-47B4-903A-512DFBCFA56E}"/>
              </a:ext>
            </a:extLst>
          </p:cNvPr>
          <p:cNvSpPr>
            <a:spLocks noGrp="1"/>
          </p:cNvSpPr>
          <p:nvPr>
            <p:ph type="dt" sz="half" idx="10"/>
          </p:nvPr>
        </p:nvSpPr>
        <p:spPr/>
        <p:txBody>
          <a:bodyPr/>
          <a:lstStyle/>
          <a:p>
            <a:fld id="{EA7B5993-A1E1-40C0-B6F8-821B66EFFF4D}" type="datetimeFigureOut">
              <a:rPr lang="en-GB" smtClean="0"/>
              <a:t>01/02/2021</a:t>
            </a:fld>
            <a:endParaRPr lang="en-GB"/>
          </a:p>
        </p:txBody>
      </p:sp>
      <p:sp>
        <p:nvSpPr>
          <p:cNvPr id="6" name="Footer Placeholder 5">
            <a:extLst>
              <a:ext uri="{FF2B5EF4-FFF2-40B4-BE49-F238E27FC236}">
                <a16:creationId xmlns:a16="http://schemas.microsoft.com/office/drawing/2014/main" id="{A937E941-949D-4EF5-8D03-FE26F6AD77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FC75C4-8D93-470C-BFFF-488AFA53EDA4}"/>
              </a:ext>
            </a:extLst>
          </p:cNvPr>
          <p:cNvSpPr>
            <a:spLocks noGrp="1"/>
          </p:cNvSpPr>
          <p:nvPr>
            <p:ph type="sldNum" sz="quarter" idx="12"/>
          </p:nvPr>
        </p:nvSpPr>
        <p:spPr/>
        <p:txBody>
          <a:bodyPr/>
          <a:lstStyle/>
          <a:p>
            <a:fld id="{B0292AB6-3979-426B-9395-3449AE50D437}" type="slidenum">
              <a:rPr lang="en-GB" smtClean="0"/>
              <a:t>‹#›</a:t>
            </a:fld>
            <a:endParaRPr lang="en-GB"/>
          </a:p>
        </p:txBody>
      </p:sp>
    </p:spTree>
    <p:extLst>
      <p:ext uri="{BB962C8B-B14F-4D97-AF65-F5344CB8AC3E}">
        <p14:creationId xmlns:p14="http://schemas.microsoft.com/office/powerpoint/2010/main" val="39520523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E6FE3-CC2E-492A-AD55-3D7BFD6F338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764C457-31DF-40EB-8D4D-2B2758E2D3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62A647-9716-4C78-936F-2FD428E028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446E234-4BA1-40CB-ADA3-ECE6120BE0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DCD8A4-C921-43FD-9386-902F74AA4A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F9290CE-DCFF-443B-B148-25EB2283E2D6}"/>
              </a:ext>
            </a:extLst>
          </p:cNvPr>
          <p:cNvSpPr>
            <a:spLocks noGrp="1"/>
          </p:cNvSpPr>
          <p:nvPr>
            <p:ph type="dt" sz="half" idx="10"/>
          </p:nvPr>
        </p:nvSpPr>
        <p:spPr/>
        <p:txBody>
          <a:bodyPr/>
          <a:lstStyle/>
          <a:p>
            <a:fld id="{EA7B5993-A1E1-40C0-B6F8-821B66EFFF4D}" type="datetimeFigureOut">
              <a:rPr lang="en-GB" smtClean="0"/>
              <a:t>01/02/2021</a:t>
            </a:fld>
            <a:endParaRPr lang="en-GB"/>
          </a:p>
        </p:txBody>
      </p:sp>
      <p:sp>
        <p:nvSpPr>
          <p:cNvPr id="8" name="Footer Placeholder 7">
            <a:extLst>
              <a:ext uri="{FF2B5EF4-FFF2-40B4-BE49-F238E27FC236}">
                <a16:creationId xmlns:a16="http://schemas.microsoft.com/office/drawing/2014/main" id="{3B712293-9519-455F-8258-9BE40999041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EFA3A9A-128A-4525-BC9E-8A7279626B65}"/>
              </a:ext>
            </a:extLst>
          </p:cNvPr>
          <p:cNvSpPr>
            <a:spLocks noGrp="1"/>
          </p:cNvSpPr>
          <p:nvPr>
            <p:ph type="sldNum" sz="quarter" idx="12"/>
          </p:nvPr>
        </p:nvSpPr>
        <p:spPr/>
        <p:txBody>
          <a:bodyPr/>
          <a:lstStyle/>
          <a:p>
            <a:fld id="{B0292AB6-3979-426B-9395-3449AE50D437}" type="slidenum">
              <a:rPr lang="en-GB" smtClean="0"/>
              <a:t>‹#›</a:t>
            </a:fld>
            <a:endParaRPr lang="en-GB"/>
          </a:p>
        </p:txBody>
      </p:sp>
    </p:spTree>
    <p:extLst>
      <p:ext uri="{BB962C8B-B14F-4D97-AF65-F5344CB8AC3E}">
        <p14:creationId xmlns:p14="http://schemas.microsoft.com/office/powerpoint/2010/main" val="930642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32341-87F5-47D2-9A11-65257DBAC5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75BE49C-1916-4C5E-854C-FB8675A0A0FD}"/>
              </a:ext>
            </a:extLst>
          </p:cNvPr>
          <p:cNvSpPr>
            <a:spLocks noGrp="1"/>
          </p:cNvSpPr>
          <p:nvPr>
            <p:ph type="dt" sz="half" idx="10"/>
          </p:nvPr>
        </p:nvSpPr>
        <p:spPr/>
        <p:txBody>
          <a:bodyPr/>
          <a:lstStyle/>
          <a:p>
            <a:fld id="{EA7B5993-A1E1-40C0-B6F8-821B66EFFF4D}" type="datetimeFigureOut">
              <a:rPr lang="en-GB" smtClean="0"/>
              <a:t>01/02/2021</a:t>
            </a:fld>
            <a:endParaRPr lang="en-GB"/>
          </a:p>
        </p:txBody>
      </p:sp>
      <p:sp>
        <p:nvSpPr>
          <p:cNvPr id="4" name="Footer Placeholder 3">
            <a:extLst>
              <a:ext uri="{FF2B5EF4-FFF2-40B4-BE49-F238E27FC236}">
                <a16:creationId xmlns:a16="http://schemas.microsoft.com/office/drawing/2014/main" id="{4748F172-4195-44AB-A3A8-DC3D598D5C1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FF5F505-534A-4C09-809E-522295FD1F8B}"/>
              </a:ext>
            </a:extLst>
          </p:cNvPr>
          <p:cNvSpPr>
            <a:spLocks noGrp="1"/>
          </p:cNvSpPr>
          <p:nvPr>
            <p:ph type="sldNum" sz="quarter" idx="12"/>
          </p:nvPr>
        </p:nvSpPr>
        <p:spPr/>
        <p:txBody>
          <a:bodyPr/>
          <a:lstStyle/>
          <a:p>
            <a:fld id="{B0292AB6-3979-426B-9395-3449AE50D437}" type="slidenum">
              <a:rPr lang="en-GB" smtClean="0"/>
              <a:t>‹#›</a:t>
            </a:fld>
            <a:endParaRPr lang="en-GB"/>
          </a:p>
        </p:txBody>
      </p:sp>
    </p:spTree>
    <p:extLst>
      <p:ext uri="{BB962C8B-B14F-4D97-AF65-F5344CB8AC3E}">
        <p14:creationId xmlns:p14="http://schemas.microsoft.com/office/powerpoint/2010/main" val="20856593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4EFEB0-DBF4-452E-8E72-44985A921700}"/>
              </a:ext>
            </a:extLst>
          </p:cNvPr>
          <p:cNvSpPr>
            <a:spLocks noGrp="1"/>
          </p:cNvSpPr>
          <p:nvPr>
            <p:ph type="dt" sz="half" idx="10"/>
          </p:nvPr>
        </p:nvSpPr>
        <p:spPr/>
        <p:txBody>
          <a:bodyPr/>
          <a:lstStyle/>
          <a:p>
            <a:fld id="{EA7B5993-A1E1-40C0-B6F8-821B66EFFF4D}" type="datetimeFigureOut">
              <a:rPr lang="en-GB" smtClean="0"/>
              <a:t>01/02/2021</a:t>
            </a:fld>
            <a:endParaRPr lang="en-GB"/>
          </a:p>
        </p:txBody>
      </p:sp>
      <p:sp>
        <p:nvSpPr>
          <p:cNvPr id="3" name="Footer Placeholder 2">
            <a:extLst>
              <a:ext uri="{FF2B5EF4-FFF2-40B4-BE49-F238E27FC236}">
                <a16:creationId xmlns:a16="http://schemas.microsoft.com/office/drawing/2014/main" id="{A6BAAA05-0684-4E5B-9ADA-79FDA811EC0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76E1306-B3EA-4957-8D5C-870F37729A20}"/>
              </a:ext>
            </a:extLst>
          </p:cNvPr>
          <p:cNvSpPr>
            <a:spLocks noGrp="1"/>
          </p:cNvSpPr>
          <p:nvPr>
            <p:ph type="sldNum" sz="quarter" idx="12"/>
          </p:nvPr>
        </p:nvSpPr>
        <p:spPr/>
        <p:txBody>
          <a:bodyPr/>
          <a:lstStyle/>
          <a:p>
            <a:fld id="{B0292AB6-3979-426B-9395-3449AE50D437}" type="slidenum">
              <a:rPr lang="en-GB" smtClean="0"/>
              <a:t>‹#›</a:t>
            </a:fld>
            <a:endParaRPr lang="en-GB"/>
          </a:p>
        </p:txBody>
      </p:sp>
    </p:spTree>
    <p:extLst>
      <p:ext uri="{BB962C8B-B14F-4D97-AF65-F5344CB8AC3E}">
        <p14:creationId xmlns:p14="http://schemas.microsoft.com/office/powerpoint/2010/main" val="334677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5C829-4B32-4986-A5BB-79CAD3D1CC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C9E5DAB-4C59-4889-B5F6-D79B57BDBC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861343-D827-4F8F-A813-A268876183AA}"/>
              </a:ext>
            </a:extLst>
          </p:cNvPr>
          <p:cNvSpPr>
            <a:spLocks noGrp="1"/>
          </p:cNvSpPr>
          <p:nvPr>
            <p:ph type="dt" sz="half" idx="10"/>
          </p:nvPr>
        </p:nvSpPr>
        <p:spPr/>
        <p:txBody>
          <a:bodyPr/>
          <a:lstStyle/>
          <a:p>
            <a:fld id="{CBEFC7DB-2C03-4170-B18A-E9D059F920E2}" type="datetimeFigureOut">
              <a:rPr lang="en-GB" smtClean="0"/>
              <a:t>01/02/2021</a:t>
            </a:fld>
            <a:endParaRPr lang="en-GB"/>
          </a:p>
        </p:txBody>
      </p:sp>
      <p:sp>
        <p:nvSpPr>
          <p:cNvPr id="5" name="Footer Placeholder 4">
            <a:extLst>
              <a:ext uri="{FF2B5EF4-FFF2-40B4-BE49-F238E27FC236}">
                <a16:creationId xmlns:a16="http://schemas.microsoft.com/office/drawing/2014/main" id="{D50ED13D-1760-454F-A417-B5465508CB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2107FB-F308-4C7D-9304-6F1119D90717}"/>
              </a:ext>
            </a:extLst>
          </p:cNvPr>
          <p:cNvSpPr>
            <a:spLocks noGrp="1"/>
          </p:cNvSpPr>
          <p:nvPr>
            <p:ph type="sldNum" sz="quarter" idx="12"/>
          </p:nvPr>
        </p:nvSpPr>
        <p:spPr/>
        <p:txBody>
          <a:bodyPr/>
          <a:lstStyle/>
          <a:p>
            <a:fld id="{14597C2C-A8B0-460A-8449-591014D2735D}" type="slidenum">
              <a:rPr lang="en-GB" smtClean="0"/>
              <a:t>‹#›</a:t>
            </a:fld>
            <a:endParaRPr lang="en-GB"/>
          </a:p>
        </p:txBody>
      </p:sp>
    </p:spTree>
    <p:extLst>
      <p:ext uri="{BB962C8B-B14F-4D97-AF65-F5344CB8AC3E}">
        <p14:creationId xmlns:p14="http://schemas.microsoft.com/office/powerpoint/2010/main" val="1757251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6DA10-4027-416B-A794-76674280F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2F3FEEB-FDCA-46FB-8172-29F7EE8261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AF2CB4E-2F47-4BFC-A827-7589E8D701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ED7098-956A-4C0D-97C7-288B45902529}"/>
              </a:ext>
            </a:extLst>
          </p:cNvPr>
          <p:cNvSpPr>
            <a:spLocks noGrp="1"/>
          </p:cNvSpPr>
          <p:nvPr>
            <p:ph type="dt" sz="half" idx="10"/>
          </p:nvPr>
        </p:nvSpPr>
        <p:spPr/>
        <p:txBody>
          <a:bodyPr/>
          <a:lstStyle/>
          <a:p>
            <a:fld id="{EA7B5993-A1E1-40C0-B6F8-821B66EFFF4D}" type="datetimeFigureOut">
              <a:rPr lang="en-GB" smtClean="0"/>
              <a:t>01/02/2021</a:t>
            </a:fld>
            <a:endParaRPr lang="en-GB"/>
          </a:p>
        </p:txBody>
      </p:sp>
      <p:sp>
        <p:nvSpPr>
          <p:cNvPr id="6" name="Footer Placeholder 5">
            <a:extLst>
              <a:ext uri="{FF2B5EF4-FFF2-40B4-BE49-F238E27FC236}">
                <a16:creationId xmlns:a16="http://schemas.microsoft.com/office/drawing/2014/main" id="{A4E07499-6FE7-4223-80B0-BDB597CC0C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07595-8B1D-45FB-A101-BAF9F2E78971}"/>
              </a:ext>
            </a:extLst>
          </p:cNvPr>
          <p:cNvSpPr>
            <a:spLocks noGrp="1"/>
          </p:cNvSpPr>
          <p:nvPr>
            <p:ph type="sldNum" sz="quarter" idx="12"/>
          </p:nvPr>
        </p:nvSpPr>
        <p:spPr/>
        <p:txBody>
          <a:bodyPr/>
          <a:lstStyle/>
          <a:p>
            <a:fld id="{B0292AB6-3979-426B-9395-3449AE50D437}" type="slidenum">
              <a:rPr lang="en-GB" smtClean="0"/>
              <a:t>‹#›</a:t>
            </a:fld>
            <a:endParaRPr lang="en-GB"/>
          </a:p>
        </p:txBody>
      </p:sp>
    </p:spTree>
    <p:extLst>
      <p:ext uri="{BB962C8B-B14F-4D97-AF65-F5344CB8AC3E}">
        <p14:creationId xmlns:p14="http://schemas.microsoft.com/office/powerpoint/2010/main" val="34616038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05C4-57FD-42B8-B0E5-3F30B28033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0325DD0-9993-4A0F-BBB4-97567FDBE2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D69D047-E93F-462A-B39F-FF8703C0D9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01E769-2C19-453F-A365-88C933FFEA5D}"/>
              </a:ext>
            </a:extLst>
          </p:cNvPr>
          <p:cNvSpPr>
            <a:spLocks noGrp="1"/>
          </p:cNvSpPr>
          <p:nvPr>
            <p:ph type="dt" sz="half" idx="10"/>
          </p:nvPr>
        </p:nvSpPr>
        <p:spPr/>
        <p:txBody>
          <a:bodyPr/>
          <a:lstStyle/>
          <a:p>
            <a:fld id="{EA7B5993-A1E1-40C0-B6F8-821B66EFFF4D}" type="datetimeFigureOut">
              <a:rPr lang="en-GB" smtClean="0"/>
              <a:t>01/02/2021</a:t>
            </a:fld>
            <a:endParaRPr lang="en-GB"/>
          </a:p>
        </p:txBody>
      </p:sp>
      <p:sp>
        <p:nvSpPr>
          <p:cNvPr id="6" name="Footer Placeholder 5">
            <a:extLst>
              <a:ext uri="{FF2B5EF4-FFF2-40B4-BE49-F238E27FC236}">
                <a16:creationId xmlns:a16="http://schemas.microsoft.com/office/drawing/2014/main" id="{0D44F423-021A-4F59-8CCF-D6D37A5845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6638F4-FF36-4A2F-A948-DC6ED2E62B22}"/>
              </a:ext>
            </a:extLst>
          </p:cNvPr>
          <p:cNvSpPr>
            <a:spLocks noGrp="1"/>
          </p:cNvSpPr>
          <p:nvPr>
            <p:ph type="sldNum" sz="quarter" idx="12"/>
          </p:nvPr>
        </p:nvSpPr>
        <p:spPr/>
        <p:txBody>
          <a:bodyPr/>
          <a:lstStyle/>
          <a:p>
            <a:fld id="{B0292AB6-3979-426B-9395-3449AE50D437}" type="slidenum">
              <a:rPr lang="en-GB" smtClean="0"/>
              <a:t>‹#›</a:t>
            </a:fld>
            <a:endParaRPr lang="en-GB"/>
          </a:p>
        </p:txBody>
      </p:sp>
    </p:spTree>
    <p:extLst>
      <p:ext uri="{BB962C8B-B14F-4D97-AF65-F5344CB8AC3E}">
        <p14:creationId xmlns:p14="http://schemas.microsoft.com/office/powerpoint/2010/main" val="16355408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357DF-DDA0-4442-9A6F-96A8F9B555E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705F6A-546F-4EE5-877E-B72359EA5D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AFA0A5-4DE7-4771-8146-2859F677272B}"/>
              </a:ext>
            </a:extLst>
          </p:cNvPr>
          <p:cNvSpPr>
            <a:spLocks noGrp="1"/>
          </p:cNvSpPr>
          <p:nvPr>
            <p:ph type="dt" sz="half" idx="10"/>
          </p:nvPr>
        </p:nvSpPr>
        <p:spPr/>
        <p:txBody>
          <a:bodyPr/>
          <a:lstStyle/>
          <a:p>
            <a:fld id="{EA7B5993-A1E1-40C0-B6F8-821B66EFFF4D}" type="datetimeFigureOut">
              <a:rPr lang="en-GB" smtClean="0"/>
              <a:t>01/02/2021</a:t>
            </a:fld>
            <a:endParaRPr lang="en-GB"/>
          </a:p>
        </p:txBody>
      </p:sp>
      <p:sp>
        <p:nvSpPr>
          <p:cNvPr id="5" name="Footer Placeholder 4">
            <a:extLst>
              <a:ext uri="{FF2B5EF4-FFF2-40B4-BE49-F238E27FC236}">
                <a16:creationId xmlns:a16="http://schemas.microsoft.com/office/drawing/2014/main" id="{A6A51AF9-CC67-4626-ADEA-A06ACE8D57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4DCF93-754C-4CD1-8C8A-2AB537E3613A}"/>
              </a:ext>
            </a:extLst>
          </p:cNvPr>
          <p:cNvSpPr>
            <a:spLocks noGrp="1"/>
          </p:cNvSpPr>
          <p:nvPr>
            <p:ph type="sldNum" sz="quarter" idx="12"/>
          </p:nvPr>
        </p:nvSpPr>
        <p:spPr/>
        <p:txBody>
          <a:bodyPr/>
          <a:lstStyle/>
          <a:p>
            <a:fld id="{B0292AB6-3979-426B-9395-3449AE50D437}" type="slidenum">
              <a:rPr lang="en-GB" smtClean="0"/>
              <a:t>‹#›</a:t>
            </a:fld>
            <a:endParaRPr lang="en-GB"/>
          </a:p>
        </p:txBody>
      </p:sp>
    </p:spTree>
    <p:extLst>
      <p:ext uri="{BB962C8B-B14F-4D97-AF65-F5344CB8AC3E}">
        <p14:creationId xmlns:p14="http://schemas.microsoft.com/office/powerpoint/2010/main" val="2149469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AC9272-77F3-43BA-989A-FBCE16AE840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8163B0-4E88-4B1B-8E6A-3C252560F7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DB2C6F-5194-4C63-90C1-123D9E7E9AA7}"/>
              </a:ext>
            </a:extLst>
          </p:cNvPr>
          <p:cNvSpPr>
            <a:spLocks noGrp="1"/>
          </p:cNvSpPr>
          <p:nvPr>
            <p:ph type="dt" sz="half" idx="10"/>
          </p:nvPr>
        </p:nvSpPr>
        <p:spPr/>
        <p:txBody>
          <a:bodyPr/>
          <a:lstStyle/>
          <a:p>
            <a:fld id="{EA7B5993-A1E1-40C0-B6F8-821B66EFFF4D}" type="datetimeFigureOut">
              <a:rPr lang="en-GB" smtClean="0"/>
              <a:t>01/02/2021</a:t>
            </a:fld>
            <a:endParaRPr lang="en-GB"/>
          </a:p>
        </p:txBody>
      </p:sp>
      <p:sp>
        <p:nvSpPr>
          <p:cNvPr id="5" name="Footer Placeholder 4">
            <a:extLst>
              <a:ext uri="{FF2B5EF4-FFF2-40B4-BE49-F238E27FC236}">
                <a16:creationId xmlns:a16="http://schemas.microsoft.com/office/drawing/2014/main" id="{7AF1B97A-E854-4D44-836C-DC464A0B1E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59CB3A-5095-45D1-AF42-CF8F6D1D2D5F}"/>
              </a:ext>
            </a:extLst>
          </p:cNvPr>
          <p:cNvSpPr>
            <a:spLocks noGrp="1"/>
          </p:cNvSpPr>
          <p:nvPr>
            <p:ph type="sldNum" sz="quarter" idx="12"/>
          </p:nvPr>
        </p:nvSpPr>
        <p:spPr/>
        <p:txBody>
          <a:bodyPr/>
          <a:lstStyle/>
          <a:p>
            <a:fld id="{B0292AB6-3979-426B-9395-3449AE50D437}" type="slidenum">
              <a:rPr lang="en-GB" smtClean="0"/>
              <a:t>‹#›</a:t>
            </a:fld>
            <a:endParaRPr lang="en-GB"/>
          </a:p>
        </p:txBody>
      </p:sp>
    </p:spTree>
    <p:extLst>
      <p:ext uri="{BB962C8B-B14F-4D97-AF65-F5344CB8AC3E}">
        <p14:creationId xmlns:p14="http://schemas.microsoft.com/office/powerpoint/2010/main" val="2675356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48BA-9FD7-44BD-8545-D55D6D8A21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0ABFAFA-5543-4A1A-98E7-778E1BF2D7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694E2FA-DE27-40CD-9AC8-9766B754D7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986F359-B2F7-428F-96DA-2D2D5B273DDC}"/>
              </a:ext>
            </a:extLst>
          </p:cNvPr>
          <p:cNvSpPr>
            <a:spLocks noGrp="1"/>
          </p:cNvSpPr>
          <p:nvPr>
            <p:ph type="dt" sz="half" idx="10"/>
          </p:nvPr>
        </p:nvSpPr>
        <p:spPr/>
        <p:txBody>
          <a:bodyPr/>
          <a:lstStyle/>
          <a:p>
            <a:fld id="{CBEFC7DB-2C03-4170-B18A-E9D059F920E2}" type="datetimeFigureOut">
              <a:rPr lang="en-GB" smtClean="0"/>
              <a:t>01/02/2021</a:t>
            </a:fld>
            <a:endParaRPr lang="en-GB"/>
          </a:p>
        </p:txBody>
      </p:sp>
      <p:sp>
        <p:nvSpPr>
          <p:cNvPr id="6" name="Footer Placeholder 5">
            <a:extLst>
              <a:ext uri="{FF2B5EF4-FFF2-40B4-BE49-F238E27FC236}">
                <a16:creationId xmlns:a16="http://schemas.microsoft.com/office/drawing/2014/main" id="{85E7B691-143C-4050-867B-F7E2C4BC12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D1E68D-2E30-4408-906F-52FE8B3CF17E}"/>
              </a:ext>
            </a:extLst>
          </p:cNvPr>
          <p:cNvSpPr>
            <a:spLocks noGrp="1"/>
          </p:cNvSpPr>
          <p:nvPr>
            <p:ph type="sldNum" sz="quarter" idx="12"/>
          </p:nvPr>
        </p:nvSpPr>
        <p:spPr/>
        <p:txBody>
          <a:bodyPr/>
          <a:lstStyle/>
          <a:p>
            <a:fld id="{14597C2C-A8B0-460A-8449-591014D2735D}" type="slidenum">
              <a:rPr lang="en-GB" smtClean="0"/>
              <a:t>‹#›</a:t>
            </a:fld>
            <a:endParaRPr lang="en-GB"/>
          </a:p>
        </p:txBody>
      </p:sp>
    </p:spTree>
    <p:extLst>
      <p:ext uri="{BB962C8B-B14F-4D97-AF65-F5344CB8AC3E}">
        <p14:creationId xmlns:p14="http://schemas.microsoft.com/office/powerpoint/2010/main" val="3215262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41880-A215-4DD3-81F4-350448AB452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A0E0692-BAA7-4F1D-9F68-BA08CA9E52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2DBAD0-E32B-426C-AACC-7050703A3A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F8B4DE3-AEAE-451E-9256-A1C893D363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203074-B148-478C-9D21-2555E0B130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341BC4C-CE18-45CF-9345-FA28B0C42830}"/>
              </a:ext>
            </a:extLst>
          </p:cNvPr>
          <p:cNvSpPr>
            <a:spLocks noGrp="1"/>
          </p:cNvSpPr>
          <p:nvPr>
            <p:ph type="dt" sz="half" idx="10"/>
          </p:nvPr>
        </p:nvSpPr>
        <p:spPr/>
        <p:txBody>
          <a:bodyPr/>
          <a:lstStyle/>
          <a:p>
            <a:fld id="{CBEFC7DB-2C03-4170-B18A-E9D059F920E2}" type="datetimeFigureOut">
              <a:rPr lang="en-GB" smtClean="0"/>
              <a:t>01/02/2021</a:t>
            </a:fld>
            <a:endParaRPr lang="en-GB"/>
          </a:p>
        </p:txBody>
      </p:sp>
      <p:sp>
        <p:nvSpPr>
          <p:cNvPr id="8" name="Footer Placeholder 7">
            <a:extLst>
              <a:ext uri="{FF2B5EF4-FFF2-40B4-BE49-F238E27FC236}">
                <a16:creationId xmlns:a16="http://schemas.microsoft.com/office/drawing/2014/main" id="{FAF06FD2-083C-4917-BA75-896A212E678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A788BDD-25EB-4C67-8493-1A0EBB236D76}"/>
              </a:ext>
            </a:extLst>
          </p:cNvPr>
          <p:cNvSpPr>
            <a:spLocks noGrp="1"/>
          </p:cNvSpPr>
          <p:nvPr>
            <p:ph type="sldNum" sz="quarter" idx="12"/>
          </p:nvPr>
        </p:nvSpPr>
        <p:spPr/>
        <p:txBody>
          <a:bodyPr/>
          <a:lstStyle/>
          <a:p>
            <a:fld id="{14597C2C-A8B0-460A-8449-591014D2735D}" type="slidenum">
              <a:rPr lang="en-GB" smtClean="0"/>
              <a:t>‹#›</a:t>
            </a:fld>
            <a:endParaRPr lang="en-GB"/>
          </a:p>
        </p:txBody>
      </p:sp>
    </p:spTree>
    <p:extLst>
      <p:ext uri="{BB962C8B-B14F-4D97-AF65-F5344CB8AC3E}">
        <p14:creationId xmlns:p14="http://schemas.microsoft.com/office/powerpoint/2010/main" val="1982859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781D7-09DC-4692-A6EF-076C5455689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67DCEFE-914B-4F3C-8190-DE50E84089C2}"/>
              </a:ext>
            </a:extLst>
          </p:cNvPr>
          <p:cNvSpPr>
            <a:spLocks noGrp="1"/>
          </p:cNvSpPr>
          <p:nvPr>
            <p:ph type="dt" sz="half" idx="10"/>
          </p:nvPr>
        </p:nvSpPr>
        <p:spPr/>
        <p:txBody>
          <a:bodyPr/>
          <a:lstStyle/>
          <a:p>
            <a:fld id="{CBEFC7DB-2C03-4170-B18A-E9D059F920E2}" type="datetimeFigureOut">
              <a:rPr lang="en-GB" smtClean="0"/>
              <a:t>01/02/2021</a:t>
            </a:fld>
            <a:endParaRPr lang="en-GB"/>
          </a:p>
        </p:txBody>
      </p:sp>
      <p:sp>
        <p:nvSpPr>
          <p:cNvPr id="4" name="Footer Placeholder 3">
            <a:extLst>
              <a:ext uri="{FF2B5EF4-FFF2-40B4-BE49-F238E27FC236}">
                <a16:creationId xmlns:a16="http://schemas.microsoft.com/office/drawing/2014/main" id="{2A576A8D-DA04-4889-AB71-CE4CCCA3F5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4456E62-54DB-48C8-9673-9BDB26CE2394}"/>
              </a:ext>
            </a:extLst>
          </p:cNvPr>
          <p:cNvSpPr>
            <a:spLocks noGrp="1"/>
          </p:cNvSpPr>
          <p:nvPr>
            <p:ph type="sldNum" sz="quarter" idx="12"/>
          </p:nvPr>
        </p:nvSpPr>
        <p:spPr/>
        <p:txBody>
          <a:bodyPr/>
          <a:lstStyle/>
          <a:p>
            <a:fld id="{14597C2C-A8B0-460A-8449-591014D2735D}" type="slidenum">
              <a:rPr lang="en-GB" smtClean="0"/>
              <a:t>‹#›</a:t>
            </a:fld>
            <a:endParaRPr lang="en-GB"/>
          </a:p>
        </p:txBody>
      </p:sp>
    </p:spTree>
    <p:extLst>
      <p:ext uri="{BB962C8B-B14F-4D97-AF65-F5344CB8AC3E}">
        <p14:creationId xmlns:p14="http://schemas.microsoft.com/office/powerpoint/2010/main" val="3860830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648ABB-B16D-4AD2-BD79-9A15D7FC6355}"/>
              </a:ext>
            </a:extLst>
          </p:cNvPr>
          <p:cNvSpPr>
            <a:spLocks noGrp="1"/>
          </p:cNvSpPr>
          <p:nvPr>
            <p:ph type="dt" sz="half" idx="10"/>
          </p:nvPr>
        </p:nvSpPr>
        <p:spPr/>
        <p:txBody>
          <a:bodyPr/>
          <a:lstStyle/>
          <a:p>
            <a:fld id="{CBEFC7DB-2C03-4170-B18A-E9D059F920E2}" type="datetimeFigureOut">
              <a:rPr lang="en-GB" smtClean="0"/>
              <a:t>01/02/2021</a:t>
            </a:fld>
            <a:endParaRPr lang="en-GB"/>
          </a:p>
        </p:txBody>
      </p:sp>
      <p:sp>
        <p:nvSpPr>
          <p:cNvPr id="3" name="Footer Placeholder 2">
            <a:extLst>
              <a:ext uri="{FF2B5EF4-FFF2-40B4-BE49-F238E27FC236}">
                <a16:creationId xmlns:a16="http://schemas.microsoft.com/office/drawing/2014/main" id="{A3906E44-76F9-4F44-AF1A-3B11127F19D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20DF55C-DCBF-4CC8-9285-613858F9CE56}"/>
              </a:ext>
            </a:extLst>
          </p:cNvPr>
          <p:cNvSpPr>
            <a:spLocks noGrp="1"/>
          </p:cNvSpPr>
          <p:nvPr>
            <p:ph type="sldNum" sz="quarter" idx="12"/>
          </p:nvPr>
        </p:nvSpPr>
        <p:spPr/>
        <p:txBody>
          <a:bodyPr/>
          <a:lstStyle/>
          <a:p>
            <a:fld id="{14597C2C-A8B0-460A-8449-591014D2735D}" type="slidenum">
              <a:rPr lang="en-GB" smtClean="0"/>
              <a:t>‹#›</a:t>
            </a:fld>
            <a:endParaRPr lang="en-GB"/>
          </a:p>
        </p:txBody>
      </p:sp>
    </p:spTree>
    <p:extLst>
      <p:ext uri="{BB962C8B-B14F-4D97-AF65-F5344CB8AC3E}">
        <p14:creationId xmlns:p14="http://schemas.microsoft.com/office/powerpoint/2010/main" val="3820564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84DAE-AB08-4DD8-83C9-18C3C4C52A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D89EFA-8443-4E02-B88E-BA7A05AA94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2E72803-2D40-4B39-99DD-9A5391043E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1CC237-963A-4E39-81A5-F4B331291D3F}"/>
              </a:ext>
            </a:extLst>
          </p:cNvPr>
          <p:cNvSpPr>
            <a:spLocks noGrp="1"/>
          </p:cNvSpPr>
          <p:nvPr>
            <p:ph type="dt" sz="half" idx="10"/>
          </p:nvPr>
        </p:nvSpPr>
        <p:spPr/>
        <p:txBody>
          <a:bodyPr/>
          <a:lstStyle/>
          <a:p>
            <a:fld id="{CBEFC7DB-2C03-4170-B18A-E9D059F920E2}" type="datetimeFigureOut">
              <a:rPr lang="en-GB" smtClean="0"/>
              <a:t>01/02/2021</a:t>
            </a:fld>
            <a:endParaRPr lang="en-GB"/>
          </a:p>
        </p:txBody>
      </p:sp>
      <p:sp>
        <p:nvSpPr>
          <p:cNvPr id="6" name="Footer Placeholder 5">
            <a:extLst>
              <a:ext uri="{FF2B5EF4-FFF2-40B4-BE49-F238E27FC236}">
                <a16:creationId xmlns:a16="http://schemas.microsoft.com/office/drawing/2014/main" id="{8925FEE7-A160-4F7B-9656-56D2EB710A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442FDD-B205-4059-BE0D-7C8A41E36014}"/>
              </a:ext>
            </a:extLst>
          </p:cNvPr>
          <p:cNvSpPr>
            <a:spLocks noGrp="1"/>
          </p:cNvSpPr>
          <p:nvPr>
            <p:ph type="sldNum" sz="quarter" idx="12"/>
          </p:nvPr>
        </p:nvSpPr>
        <p:spPr/>
        <p:txBody>
          <a:bodyPr/>
          <a:lstStyle/>
          <a:p>
            <a:fld id="{14597C2C-A8B0-460A-8449-591014D2735D}" type="slidenum">
              <a:rPr lang="en-GB" smtClean="0"/>
              <a:t>‹#›</a:t>
            </a:fld>
            <a:endParaRPr lang="en-GB"/>
          </a:p>
        </p:txBody>
      </p:sp>
    </p:spTree>
    <p:extLst>
      <p:ext uri="{BB962C8B-B14F-4D97-AF65-F5344CB8AC3E}">
        <p14:creationId xmlns:p14="http://schemas.microsoft.com/office/powerpoint/2010/main" val="2174500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1231D-F994-4129-B66D-44A4212409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A8A7EEC-4588-4B5B-9412-03AC185C07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539B59B-790D-4C56-AF3B-9E90ADCC43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57789A-FB3A-425D-9717-DF1136629364}"/>
              </a:ext>
            </a:extLst>
          </p:cNvPr>
          <p:cNvSpPr>
            <a:spLocks noGrp="1"/>
          </p:cNvSpPr>
          <p:nvPr>
            <p:ph type="dt" sz="half" idx="10"/>
          </p:nvPr>
        </p:nvSpPr>
        <p:spPr/>
        <p:txBody>
          <a:bodyPr/>
          <a:lstStyle/>
          <a:p>
            <a:fld id="{CBEFC7DB-2C03-4170-B18A-E9D059F920E2}" type="datetimeFigureOut">
              <a:rPr lang="en-GB" smtClean="0"/>
              <a:t>01/02/2021</a:t>
            </a:fld>
            <a:endParaRPr lang="en-GB"/>
          </a:p>
        </p:txBody>
      </p:sp>
      <p:sp>
        <p:nvSpPr>
          <p:cNvPr id="6" name="Footer Placeholder 5">
            <a:extLst>
              <a:ext uri="{FF2B5EF4-FFF2-40B4-BE49-F238E27FC236}">
                <a16:creationId xmlns:a16="http://schemas.microsoft.com/office/drawing/2014/main" id="{19A89268-8C0A-43DD-B228-F7EB9A719F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84B062-7800-49E5-A5C2-573DBFF88DDA}"/>
              </a:ext>
            </a:extLst>
          </p:cNvPr>
          <p:cNvSpPr>
            <a:spLocks noGrp="1"/>
          </p:cNvSpPr>
          <p:nvPr>
            <p:ph type="sldNum" sz="quarter" idx="12"/>
          </p:nvPr>
        </p:nvSpPr>
        <p:spPr/>
        <p:txBody>
          <a:bodyPr/>
          <a:lstStyle/>
          <a:p>
            <a:fld id="{14597C2C-A8B0-460A-8449-591014D2735D}" type="slidenum">
              <a:rPr lang="en-GB" smtClean="0"/>
              <a:t>‹#›</a:t>
            </a:fld>
            <a:endParaRPr lang="en-GB"/>
          </a:p>
        </p:txBody>
      </p:sp>
    </p:spTree>
    <p:extLst>
      <p:ext uri="{BB962C8B-B14F-4D97-AF65-F5344CB8AC3E}">
        <p14:creationId xmlns:p14="http://schemas.microsoft.com/office/powerpoint/2010/main" val="1375375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B960C1-9570-4479-AF5B-43CBDB23EA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F8B0711-603A-454D-95E9-2C40973A05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05E4C9-53F1-4B4A-A6FC-344B287986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FC7DB-2C03-4170-B18A-E9D059F920E2}" type="datetimeFigureOut">
              <a:rPr lang="en-GB" smtClean="0"/>
              <a:t>01/02/2021</a:t>
            </a:fld>
            <a:endParaRPr lang="en-GB"/>
          </a:p>
        </p:txBody>
      </p:sp>
      <p:sp>
        <p:nvSpPr>
          <p:cNvPr id="5" name="Footer Placeholder 4">
            <a:extLst>
              <a:ext uri="{FF2B5EF4-FFF2-40B4-BE49-F238E27FC236}">
                <a16:creationId xmlns:a16="http://schemas.microsoft.com/office/drawing/2014/main" id="{55345FD4-C9D8-4755-9FFE-2130BCCAEE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2D1F989-9FA2-4F08-8ADD-A0D7A684D7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97C2C-A8B0-460A-8449-591014D2735D}" type="slidenum">
              <a:rPr lang="en-GB" smtClean="0"/>
              <a:t>‹#›</a:t>
            </a:fld>
            <a:endParaRPr lang="en-GB"/>
          </a:p>
        </p:txBody>
      </p:sp>
    </p:spTree>
    <p:extLst>
      <p:ext uri="{BB962C8B-B14F-4D97-AF65-F5344CB8AC3E}">
        <p14:creationId xmlns:p14="http://schemas.microsoft.com/office/powerpoint/2010/main" val="1021558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FAA511-9F25-4212-904D-97AA729559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120283-170B-44F9-A8AA-423DB4844C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15C292-784B-4379-A58A-C324F4860E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B53EF-B7F9-4A3A-85B5-1E32DB0BDAEA}" type="datetimeFigureOut">
              <a:rPr lang="en-GB" smtClean="0"/>
              <a:t>01/02/2021</a:t>
            </a:fld>
            <a:endParaRPr lang="en-GB"/>
          </a:p>
        </p:txBody>
      </p:sp>
      <p:sp>
        <p:nvSpPr>
          <p:cNvPr id="5" name="Footer Placeholder 4">
            <a:extLst>
              <a:ext uri="{FF2B5EF4-FFF2-40B4-BE49-F238E27FC236}">
                <a16:creationId xmlns:a16="http://schemas.microsoft.com/office/drawing/2014/main" id="{27584EC5-F2DB-4CFF-883C-0CDFF4B990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F10EB17-00D8-4C13-BAAF-FD41A12805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76F59-6EA7-404A-AD27-87D5ABC4D84B}" type="slidenum">
              <a:rPr lang="en-GB" smtClean="0"/>
              <a:t>‹#›</a:t>
            </a:fld>
            <a:endParaRPr lang="en-GB"/>
          </a:p>
        </p:txBody>
      </p:sp>
    </p:spTree>
    <p:extLst>
      <p:ext uri="{BB962C8B-B14F-4D97-AF65-F5344CB8AC3E}">
        <p14:creationId xmlns:p14="http://schemas.microsoft.com/office/powerpoint/2010/main" val="18479676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620BC7-F957-4C3E-86C7-06203542BC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990319-F8F5-4C62-9EF0-C036C2D069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9E9064-FA57-4F05-AA64-7C64B27C41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B5993-A1E1-40C0-B6F8-821B66EFFF4D}" type="datetimeFigureOut">
              <a:rPr lang="en-GB" smtClean="0"/>
              <a:t>01/02/2021</a:t>
            </a:fld>
            <a:endParaRPr lang="en-GB"/>
          </a:p>
        </p:txBody>
      </p:sp>
      <p:sp>
        <p:nvSpPr>
          <p:cNvPr id="5" name="Footer Placeholder 4">
            <a:extLst>
              <a:ext uri="{FF2B5EF4-FFF2-40B4-BE49-F238E27FC236}">
                <a16:creationId xmlns:a16="http://schemas.microsoft.com/office/drawing/2014/main" id="{9F265E24-0CD2-4D54-AD9A-AC493CAD44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11AA6CD-2DCB-46E6-B648-D77E3BAA02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92AB6-3979-426B-9395-3449AE50D437}" type="slidenum">
              <a:rPr lang="en-GB" smtClean="0"/>
              <a:t>‹#›</a:t>
            </a:fld>
            <a:endParaRPr lang="en-GB"/>
          </a:p>
        </p:txBody>
      </p:sp>
    </p:spTree>
    <p:extLst>
      <p:ext uri="{BB962C8B-B14F-4D97-AF65-F5344CB8AC3E}">
        <p14:creationId xmlns:p14="http://schemas.microsoft.com/office/powerpoint/2010/main" val="5309200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2" Type="http://schemas.openxmlformats.org/officeDocument/2006/relationships/hyperlink" Target="https://www.primarycaretraininghub.co.uk/General_Practice_Fellowships_Programm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36.sv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ED8053C-AF28-403A-90F2-67A100EDEC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10BCDCE7-03A4-438B-9B4A-0F5E37C4C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2677" y="456020"/>
            <a:ext cx="6737282" cy="6032228"/>
          </a:xfrm>
          <a:custGeom>
            <a:avLst/>
            <a:gdLst>
              <a:gd name="connsiteX0" fmla="*/ 3069307 w 6737282"/>
              <a:gd name="connsiteY0" fmla="*/ 4550727 h 6032228"/>
              <a:gd name="connsiteX1" fmla="*/ 3741218 w 6737282"/>
              <a:gd name="connsiteY1" fmla="*/ 4550727 h 6032228"/>
              <a:gd name="connsiteX2" fmla="*/ 3772850 w 6737282"/>
              <a:gd name="connsiteY2" fmla="*/ 4554928 h 6032228"/>
              <a:gd name="connsiteX3" fmla="*/ 3794605 w 6737282"/>
              <a:gd name="connsiteY3" fmla="*/ 4564050 h 6032228"/>
              <a:gd name="connsiteX4" fmla="*/ 3781310 w 6737282"/>
              <a:gd name="connsiteY4" fmla="*/ 4587045 h 6032228"/>
              <a:gd name="connsiteX5" fmla="*/ 3310252 w 6737282"/>
              <a:gd name="connsiteY5" fmla="*/ 5401750 h 6032228"/>
              <a:gd name="connsiteX6" fmla="*/ 3029607 w 6737282"/>
              <a:gd name="connsiteY6" fmla="*/ 5564857 h 6032228"/>
              <a:gd name="connsiteX7" fmla="*/ 2804017 w 6737282"/>
              <a:gd name="connsiteY7" fmla="*/ 5564857 h 6032228"/>
              <a:gd name="connsiteX8" fmla="*/ 2777701 w 6737282"/>
              <a:gd name="connsiteY8" fmla="*/ 5564857 h 6032228"/>
              <a:gd name="connsiteX9" fmla="*/ 2752589 w 6737282"/>
              <a:gd name="connsiteY9" fmla="*/ 5521614 h 6032228"/>
              <a:gd name="connsiteX10" fmla="*/ 2629590 w 6737282"/>
              <a:gd name="connsiteY10" fmla="*/ 5309799 h 6032228"/>
              <a:gd name="connsiteX11" fmla="*/ 2629590 w 6737282"/>
              <a:gd name="connsiteY11" fmla="*/ 5191240 h 6032228"/>
              <a:gd name="connsiteX12" fmla="*/ 2966272 w 6737282"/>
              <a:gd name="connsiteY12" fmla="*/ 4611452 h 6032228"/>
              <a:gd name="connsiteX13" fmla="*/ 3069307 w 6737282"/>
              <a:gd name="connsiteY13" fmla="*/ 4550727 h 6032228"/>
              <a:gd name="connsiteX14" fmla="*/ 1224899 w 6737282"/>
              <a:gd name="connsiteY14" fmla="*/ 1805663 h 6032228"/>
              <a:gd name="connsiteX15" fmla="*/ 3029607 w 6737282"/>
              <a:gd name="connsiteY15" fmla="*/ 1805663 h 6032228"/>
              <a:gd name="connsiteX16" fmla="*/ 3310252 w 6737282"/>
              <a:gd name="connsiteY16" fmla="*/ 1968768 h 6032228"/>
              <a:gd name="connsiteX17" fmla="*/ 4210657 w 6737282"/>
              <a:gd name="connsiteY17" fmla="*/ 3526038 h 6032228"/>
              <a:gd name="connsiteX18" fmla="*/ 4210657 w 6737282"/>
              <a:gd name="connsiteY18" fmla="*/ 3844482 h 6032228"/>
              <a:gd name="connsiteX19" fmla="*/ 3876331 w 6737282"/>
              <a:gd name="connsiteY19" fmla="*/ 4422707 h 6032228"/>
              <a:gd name="connsiteX20" fmla="*/ 3848154 w 6737282"/>
              <a:gd name="connsiteY20" fmla="*/ 4471437 h 6032228"/>
              <a:gd name="connsiteX21" fmla="*/ 3849146 w 6737282"/>
              <a:gd name="connsiteY21" fmla="*/ 4471853 h 6032228"/>
              <a:gd name="connsiteX22" fmla="*/ 3898870 w 6737282"/>
              <a:gd name="connsiteY22" fmla="*/ 4522003 h 6032228"/>
              <a:gd name="connsiteX23" fmla="*/ 4277006 w 6737282"/>
              <a:gd name="connsiteY23" fmla="*/ 5175999 h 6032228"/>
              <a:gd name="connsiteX24" fmla="*/ 4277006 w 6737282"/>
              <a:gd name="connsiteY24" fmla="*/ 5309735 h 6032228"/>
              <a:gd name="connsiteX25" fmla="*/ 3898870 w 6737282"/>
              <a:gd name="connsiteY25" fmla="*/ 5963729 h 6032228"/>
              <a:gd name="connsiteX26" fmla="*/ 3781007 w 6737282"/>
              <a:gd name="connsiteY26" fmla="*/ 6032228 h 6032228"/>
              <a:gd name="connsiteX27" fmla="*/ 3023096 w 6737282"/>
              <a:gd name="connsiteY27" fmla="*/ 6032228 h 6032228"/>
              <a:gd name="connsiteX28" fmla="*/ 2906872 w 6737282"/>
              <a:gd name="connsiteY28" fmla="*/ 5963729 h 6032228"/>
              <a:gd name="connsiteX29" fmla="*/ 2703170 w 6737282"/>
              <a:gd name="connsiteY29" fmla="*/ 5612942 h 6032228"/>
              <a:gd name="connsiteX30" fmla="*/ 2680159 w 6737282"/>
              <a:gd name="connsiteY30" fmla="*/ 5573313 h 6032228"/>
              <a:gd name="connsiteX31" fmla="*/ 2698265 w 6737282"/>
              <a:gd name="connsiteY31" fmla="*/ 5573313 h 6032228"/>
              <a:gd name="connsiteX32" fmla="*/ 2783846 w 6737282"/>
              <a:gd name="connsiteY32" fmla="*/ 5573313 h 6032228"/>
              <a:gd name="connsiteX33" fmla="*/ 2821023 w 6737282"/>
              <a:gd name="connsiteY33" fmla="*/ 5637336 h 6032228"/>
              <a:gd name="connsiteX34" fmla="*/ 2963060 w 6737282"/>
              <a:gd name="connsiteY34" fmla="*/ 5881934 h 6032228"/>
              <a:gd name="connsiteX35" fmla="*/ 3066097 w 6737282"/>
              <a:gd name="connsiteY35" fmla="*/ 5942660 h 6032228"/>
              <a:gd name="connsiteX36" fmla="*/ 3738008 w 6737282"/>
              <a:gd name="connsiteY36" fmla="*/ 5942660 h 6032228"/>
              <a:gd name="connsiteX37" fmla="*/ 3842494 w 6737282"/>
              <a:gd name="connsiteY37" fmla="*/ 5881934 h 6032228"/>
              <a:gd name="connsiteX38" fmla="*/ 4177724 w 6737282"/>
              <a:gd name="connsiteY38" fmla="*/ 5302148 h 6032228"/>
              <a:gd name="connsiteX39" fmla="*/ 4177724 w 6737282"/>
              <a:gd name="connsiteY39" fmla="*/ 5183586 h 6032228"/>
              <a:gd name="connsiteX40" fmla="*/ 3842494 w 6737282"/>
              <a:gd name="connsiteY40" fmla="*/ 4603800 h 6032228"/>
              <a:gd name="connsiteX41" fmla="*/ 3798414 w 6737282"/>
              <a:gd name="connsiteY41" fmla="*/ 4559340 h 6032228"/>
              <a:gd name="connsiteX42" fmla="*/ 3793313 w 6737282"/>
              <a:gd name="connsiteY42" fmla="*/ 4557203 h 6032228"/>
              <a:gd name="connsiteX43" fmla="*/ 3820657 w 6737282"/>
              <a:gd name="connsiteY43" fmla="*/ 4509913 h 6032228"/>
              <a:gd name="connsiteX44" fmla="*/ 3840991 w 6737282"/>
              <a:gd name="connsiteY44" fmla="*/ 4474742 h 6032228"/>
              <a:gd name="connsiteX45" fmla="*/ 3819900 w 6737282"/>
              <a:gd name="connsiteY45" fmla="*/ 4465898 h 6032228"/>
              <a:gd name="connsiteX46" fmla="*/ 3784219 w 6737282"/>
              <a:gd name="connsiteY46" fmla="*/ 4461158 h 6032228"/>
              <a:gd name="connsiteX47" fmla="*/ 3026307 w 6737282"/>
              <a:gd name="connsiteY47" fmla="*/ 4461158 h 6032228"/>
              <a:gd name="connsiteX48" fmla="*/ 2910084 w 6737282"/>
              <a:gd name="connsiteY48" fmla="*/ 4529655 h 6032228"/>
              <a:gd name="connsiteX49" fmla="*/ 2530310 w 6737282"/>
              <a:gd name="connsiteY49" fmla="*/ 5183651 h 6032228"/>
              <a:gd name="connsiteX50" fmla="*/ 2530310 w 6737282"/>
              <a:gd name="connsiteY50" fmla="*/ 5317387 h 6032228"/>
              <a:gd name="connsiteX51" fmla="*/ 2655664 w 6737282"/>
              <a:gd name="connsiteY51" fmla="*/ 5533256 h 6032228"/>
              <a:gd name="connsiteX52" fmla="*/ 2674015 w 6737282"/>
              <a:gd name="connsiteY52" fmla="*/ 5564857 h 6032228"/>
              <a:gd name="connsiteX53" fmla="*/ 2589005 w 6737282"/>
              <a:gd name="connsiteY53" fmla="*/ 5564857 h 6032228"/>
              <a:gd name="connsiteX54" fmla="*/ 1224899 w 6737282"/>
              <a:gd name="connsiteY54" fmla="*/ 5564857 h 6032228"/>
              <a:gd name="connsiteX55" fmla="*/ 948151 w 6737282"/>
              <a:gd name="connsiteY55" fmla="*/ 5401750 h 6032228"/>
              <a:gd name="connsiteX56" fmla="*/ 43851 w 6737282"/>
              <a:gd name="connsiteY56" fmla="*/ 3844482 h 6032228"/>
              <a:gd name="connsiteX57" fmla="*/ 43851 w 6737282"/>
              <a:gd name="connsiteY57" fmla="*/ 3526038 h 6032228"/>
              <a:gd name="connsiteX58" fmla="*/ 948151 w 6737282"/>
              <a:gd name="connsiteY58" fmla="*/ 1968768 h 6032228"/>
              <a:gd name="connsiteX59" fmla="*/ 1224899 w 6737282"/>
              <a:gd name="connsiteY59" fmla="*/ 1805663 h 6032228"/>
              <a:gd name="connsiteX60" fmla="*/ 4371720 w 6737282"/>
              <a:gd name="connsiteY60" fmla="*/ 257854 h 6032228"/>
              <a:gd name="connsiteX61" fmla="*/ 5796146 w 6737282"/>
              <a:gd name="connsiteY61" fmla="*/ 257854 h 6032228"/>
              <a:gd name="connsiteX62" fmla="*/ 5999634 w 6737282"/>
              <a:gd name="connsiteY62" fmla="*/ 374270 h 6032228"/>
              <a:gd name="connsiteX63" fmla="*/ 6711846 w 6737282"/>
              <a:gd name="connsiteY63" fmla="*/ 1628971 h 6032228"/>
              <a:gd name="connsiteX64" fmla="*/ 6711846 w 6737282"/>
              <a:gd name="connsiteY64" fmla="*/ 1870427 h 6032228"/>
              <a:gd name="connsiteX65" fmla="*/ 5999634 w 6737282"/>
              <a:gd name="connsiteY65" fmla="*/ 3125126 h 6032228"/>
              <a:gd name="connsiteX66" fmla="*/ 5796146 w 6737282"/>
              <a:gd name="connsiteY66" fmla="*/ 3241542 h 6032228"/>
              <a:gd name="connsiteX67" fmla="*/ 4371720 w 6737282"/>
              <a:gd name="connsiteY67" fmla="*/ 3241542 h 6032228"/>
              <a:gd name="connsiteX68" fmla="*/ 4168233 w 6737282"/>
              <a:gd name="connsiteY68" fmla="*/ 3125126 h 6032228"/>
              <a:gd name="connsiteX69" fmla="*/ 3456020 w 6737282"/>
              <a:gd name="connsiteY69" fmla="*/ 1870427 h 6032228"/>
              <a:gd name="connsiteX70" fmla="*/ 3456020 w 6737282"/>
              <a:gd name="connsiteY70" fmla="*/ 1628971 h 6032228"/>
              <a:gd name="connsiteX71" fmla="*/ 4168233 w 6737282"/>
              <a:gd name="connsiteY71" fmla="*/ 374270 h 6032228"/>
              <a:gd name="connsiteX72" fmla="*/ 4371720 w 6737282"/>
              <a:gd name="connsiteY72" fmla="*/ 257854 h 6032228"/>
              <a:gd name="connsiteX73" fmla="*/ 2350132 w 6737282"/>
              <a:gd name="connsiteY73" fmla="*/ 0 h 6032228"/>
              <a:gd name="connsiteX74" fmla="*/ 3150522 w 6737282"/>
              <a:gd name="connsiteY74" fmla="*/ 0 h 6032228"/>
              <a:gd name="connsiteX75" fmla="*/ 3264863 w 6737282"/>
              <a:gd name="connsiteY75" fmla="*/ 65415 h 6032228"/>
              <a:gd name="connsiteX76" fmla="*/ 3665057 w 6737282"/>
              <a:gd name="connsiteY76" fmla="*/ 770436 h 6032228"/>
              <a:gd name="connsiteX77" fmla="*/ 3665057 w 6737282"/>
              <a:gd name="connsiteY77" fmla="*/ 906111 h 6032228"/>
              <a:gd name="connsiteX78" fmla="*/ 3264863 w 6737282"/>
              <a:gd name="connsiteY78" fmla="*/ 1611131 h 6032228"/>
              <a:gd name="connsiteX79" fmla="*/ 3150522 w 6737282"/>
              <a:gd name="connsiteY79" fmla="*/ 1676547 h 6032228"/>
              <a:gd name="connsiteX80" fmla="*/ 2350132 w 6737282"/>
              <a:gd name="connsiteY80" fmla="*/ 1676547 h 6032228"/>
              <a:gd name="connsiteX81" fmla="*/ 2235791 w 6737282"/>
              <a:gd name="connsiteY81" fmla="*/ 1611131 h 6032228"/>
              <a:gd name="connsiteX82" fmla="*/ 1835596 w 6737282"/>
              <a:gd name="connsiteY82" fmla="*/ 906111 h 6032228"/>
              <a:gd name="connsiteX83" fmla="*/ 1835596 w 6737282"/>
              <a:gd name="connsiteY83" fmla="*/ 770436 h 6032228"/>
              <a:gd name="connsiteX84" fmla="*/ 2235791 w 6737282"/>
              <a:gd name="connsiteY84" fmla="*/ 65415 h 6032228"/>
              <a:gd name="connsiteX85" fmla="*/ 2350132 w 6737282"/>
              <a:gd name="connsiteY85" fmla="*/ 0 h 603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737282" h="6032228">
                <a:moveTo>
                  <a:pt x="3069307" y="4550727"/>
                </a:moveTo>
                <a:cubicBezTo>
                  <a:pt x="3069307" y="4550727"/>
                  <a:pt x="3069307" y="4550727"/>
                  <a:pt x="3741218" y="4550727"/>
                </a:cubicBezTo>
                <a:cubicBezTo>
                  <a:pt x="3752102" y="4550727"/>
                  <a:pt x="3762715" y="4552172"/>
                  <a:pt x="3772850" y="4554928"/>
                </a:cubicBezTo>
                <a:lnTo>
                  <a:pt x="3794605" y="4564050"/>
                </a:lnTo>
                <a:lnTo>
                  <a:pt x="3781310" y="4587045"/>
                </a:lnTo>
                <a:cubicBezTo>
                  <a:pt x="3661093" y="4794962"/>
                  <a:pt x="3507216" y="5061097"/>
                  <a:pt x="3310252" y="5401750"/>
                </a:cubicBezTo>
                <a:cubicBezTo>
                  <a:pt x="3251786" y="5502720"/>
                  <a:pt x="3146542" y="5564857"/>
                  <a:pt x="3029607" y="5564857"/>
                </a:cubicBezTo>
                <a:cubicBezTo>
                  <a:pt x="3029607" y="5564857"/>
                  <a:pt x="3029607" y="5564857"/>
                  <a:pt x="2804017" y="5564857"/>
                </a:cubicBezTo>
                <a:lnTo>
                  <a:pt x="2777701" y="5564857"/>
                </a:lnTo>
                <a:lnTo>
                  <a:pt x="2752589" y="5521614"/>
                </a:lnTo>
                <a:cubicBezTo>
                  <a:pt x="2717623" y="5461398"/>
                  <a:pt x="2676936" y="5391332"/>
                  <a:pt x="2629590" y="5309799"/>
                </a:cubicBezTo>
                <a:cubicBezTo>
                  <a:pt x="2607824" y="5273652"/>
                  <a:pt x="2607824" y="5227386"/>
                  <a:pt x="2629590" y="5191240"/>
                </a:cubicBezTo>
                <a:cubicBezTo>
                  <a:pt x="2629590" y="5191240"/>
                  <a:pt x="2629590" y="5191240"/>
                  <a:pt x="2966272" y="4611452"/>
                </a:cubicBezTo>
                <a:cubicBezTo>
                  <a:pt x="2986590" y="4573861"/>
                  <a:pt x="3027221" y="4550727"/>
                  <a:pt x="3069307" y="4550727"/>
                </a:cubicBezTo>
                <a:close/>
                <a:moveTo>
                  <a:pt x="1224899" y="1805663"/>
                </a:moveTo>
                <a:cubicBezTo>
                  <a:pt x="1224899" y="1805663"/>
                  <a:pt x="1224899" y="1805663"/>
                  <a:pt x="3029607" y="1805663"/>
                </a:cubicBezTo>
                <a:cubicBezTo>
                  <a:pt x="3146542" y="1805663"/>
                  <a:pt x="3251786" y="1867798"/>
                  <a:pt x="3310252" y="1968768"/>
                </a:cubicBezTo>
                <a:cubicBezTo>
                  <a:pt x="3310252" y="1968768"/>
                  <a:pt x="3310252" y="1968768"/>
                  <a:pt x="4210657" y="3526038"/>
                </a:cubicBezTo>
                <a:cubicBezTo>
                  <a:pt x="4269126" y="3623125"/>
                  <a:pt x="4269126" y="3747395"/>
                  <a:pt x="4210657" y="3844482"/>
                </a:cubicBezTo>
                <a:cubicBezTo>
                  <a:pt x="4210657" y="3844482"/>
                  <a:pt x="4210657" y="3844482"/>
                  <a:pt x="3876331" y="4422707"/>
                </a:cubicBezTo>
                <a:lnTo>
                  <a:pt x="3848154" y="4471437"/>
                </a:lnTo>
                <a:lnTo>
                  <a:pt x="3849146" y="4471853"/>
                </a:lnTo>
                <a:cubicBezTo>
                  <a:pt x="3869404" y="4483677"/>
                  <a:pt x="3886591" y="4500801"/>
                  <a:pt x="3898870" y="4522003"/>
                </a:cubicBezTo>
                <a:cubicBezTo>
                  <a:pt x="3898870" y="4522003"/>
                  <a:pt x="3898870" y="4522003"/>
                  <a:pt x="4277006" y="5175999"/>
                </a:cubicBezTo>
                <a:cubicBezTo>
                  <a:pt x="4301561" y="5216772"/>
                  <a:pt x="4301561" y="5268961"/>
                  <a:pt x="4277006" y="5309735"/>
                </a:cubicBezTo>
                <a:cubicBezTo>
                  <a:pt x="4277006" y="5309735"/>
                  <a:pt x="4277006" y="5309735"/>
                  <a:pt x="3898870" y="5963729"/>
                </a:cubicBezTo>
                <a:cubicBezTo>
                  <a:pt x="3874314" y="6006133"/>
                  <a:pt x="3830116" y="6032228"/>
                  <a:pt x="3781007" y="6032228"/>
                </a:cubicBezTo>
                <a:cubicBezTo>
                  <a:pt x="3781007" y="6032228"/>
                  <a:pt x="3781007" y="6032228"/>
                  <a:pt x="3023096" y="6032228"/>
                </a:cubicBezTo>
                <a:cubicBezTo>
                  <a:pt x="2975623" y="6032228"/>
                  <a:pt x="2929790" y="6006133"/>
                  <a:pt x="2906872" y="5963729"/>
                </a:cubicBezTo>
                <a:cubicBezTo>
                  <a:pt x="2906872" y="5963729"/>
                  <a:pt x="2906872" y="5963729"/>
                  <a:pt x="2703170" y="5612942"/>
                </a:cubicBezTo>
                <a:lnTo>
                  <a:pt x="2680159" y="5573313"/>
                </a:lnTo>
                <a:lnTo>
                  <a:pt x="2698265" y="5573313"/>
                </a:lnTo>
                <a:lnTo>
                  <a:pt x="2783846" y="5573313"/>
                </a:lnTo>
                <a:lnTo>
                  <a:pt x="2821023" y="5637336"/>
                </a:lnTo>
                <a:cubicBezTo>
                  <a:pt x="2963060" y="5881934"/>
                  <a:pt x="2963060" y="5881934"/>
                  <a:pt x="2963060" y="5881934"/>
                </a:cubicBezTo>
                <a:cubicBezTo>
                  <a:pt x="2983378" y="5919525"/>
                  <a:pt x="3024012" y="5942660"/>
                  <a:pt x="3066097" y="5942660"/>
                </a:cubicBezTo>
                <a:cubicBezTo>
                  <a:pt x="3738008" y="5942660"/>
                  <a:pt x="3738008" y="5942660"/>
                  <a:pt x="3738008" y="5942660"/>
                </a:cubicBezTo>
                <a:cubicBezTo>
                  <a:pt x="3781543" y="5942660"/>
                  <a:pt x="3820726" y="5919525"/>
                  <a:pt x="3842494" y="5881934"/>
                </a:cubicBezTo>
                <a:cubicBezTo>
                  <a:pt x="4177724" y="5302148"/>
                  <a:pt x="4177724" y="5302148"/>
                  <a:pt x="4177724" y="5302148"/>
                </a:cubicBezTo>
                <a:cubicBezTo>
                  <a:pt x="4199492" y="5266000"/>
                  <a:pt x="4199492" y="5219733"/>
                  <a:pt x="4177724" y="5183586"/>
                </a:cubicBezTo>
                <a:cubicBezTo>
                  <a:pt x="3842494" y="4603800"/>
                  <a:pt x="3842494" y="4603800"/>
                  <a:pt x="3842494" y="4603800"/>
                </a:cubicBezTo>
                <a:cubicBezTo>
                  <a:pt x="3831610" y="4585003"/>
                  <a:pt x="3816372" y="4569821"/>
                  <a:pt x="3798414" y="4559340"/>
                </a:cubicBezTo>
                <a:lnTo>
                  <a:pt x="3793313" y="4557203"/>
                </a:lnTo>
                <a:lnTo>
                  <a:pt x="3820657" y="4509913"/>
                </a:lnTo>
                <a:lnTo>
                  <a:pt x="3840991" y="4474742"/>
                </a:lnTo>
                <a:lnTo>
                  <a:pt x="3819900" y="4465898"/>
                </a:lnTo>
                <a:cubicBezTo>
                  <a:pt x="3808466" y="4462788"/>
                  <a:pt x="3796496" y="4461158"/>
                  <a:pt x="3784219" y="4461158"/>
                </a:cubicBezTo>
                <a:cubicBezTo>
                  <a:pt x="3026307" y="4461158"/>
                  <a:pt x="3026307" y="4461158"/>
                  <a:pt x="3026307" y="4461158"/>
                </a:cubicBezTo>
                <a:cubicBezTo>
                  <a:pt x="2978836" y="4461158"/>
                  <a:pt x="2933001" y="4487252"/>
                  <a:pt x="2910084" y="4529655"/>
                </a:cubicBezTo>
                <a:cubicBezTo>
                  <a:pt x="2530310" y="5183651"/>
                  <a:pt x="2530310" y="5183651"/>
                  <a:pt x="2530310" y="5183651"/>
                </a:cubicBezTo>
                <a:cubicBezTo>
                  <a:pt x="2505754" y="5224424"/>
                  <a:pt x="2505754" y="5276613"/>
                  <a:pt x="2530310" y="5317387"/>
                </a:cubicBezTo>
                <a:cubicBezTo>
                  <a:pt x="2577781" y="5399135"/>
                  <a:pt x="2619318" y="5470667"/>
                  <a:pt x="2655664" y="5533256"/>
                </a:cubicBezTo>
                <a:lnTo>
                  <a:pt x="2674015" y="5564857"/>
                </a:lnTo>
                <a:lnTo>
                  <a:pt x="2589005" y="5564857"/>
                </a:lnTo>
                <a:cubicBezTo>
                  <a:pt x="2324644" y="5564857"/>
                  <a:pt x="1901666" y="5564857"/>
                  <a:pt x="1224899" y="5564857"/>
                </a:cubicBezTo>
                <a:cubicBezTo>
                  <a:pt x="1111863" y="5564857"/>
                  <a:pt x="1002722" y="5502720"/>
                  <a:pt x="948151" y="5401750"/>
                </a:cubicBezTo>
                <a:cubicBezTo>
                  <a:pt x="948151" y="5401750"/>
                  <a:pt x="948151" y="5401750"/>
                  <a:pt x="43851" y="3844482"/>
                </a:cubicBezTo>
                <a:cubicBezTo>
                  <a:pt x="-14618" y="3747395"/>
                  <a:pt x="-14618" y="3623125"/>
                  <a:pt x="43851" y="3526038"/>
                </a:cubicBezTo>
                <a:cubicBezTo>
                  <a:pt x="43851" y="3526038"/>
                  <a:pt x="43851" y="3526038"/>
                  <a:pt x="948151" y="1968768"/>
                </a:cubicBezTo>
                <a:cubicBezTo>
                  <a:pt x="1002722" y="1867798"/>
                  <a:pt x="1111863" y="1805663"/>
                  <a:pt x="1224899" y="1805663"/>
                </a:cubicBezTo>
                <a:close/>
                <a:moveTo>
                  <a:pt x="4371720" y="257854"/>
                </a:moveTo>
                <a:cubicBezTo>
                  <a:pt x="5796146" y="257854"/>
                  <a:pt x="5796146" y="257854"/>
                  <a:pt x="5796146" y="257854"/>
                </a:cubicBezTo>
                <a:cubicBezTo>
                  <a:pt x="5868214" y="257854"/>
                  <a:pt x="5961481" y="309594"/>
                  <a:pt x="5999634" y="374270"/>
                </a:cubicBezTo>
                <a:cubicBezTo>
                  <a:pt x="6711846" y="1628971"/>
                  <a:pt x="6711846" y="1628971"/>
                  <a:pt x="6711846" y="1628971"/>
                </a:cubicBezTo>
                <a:cubicBezTo>
                  <a:pt x="6745761" y="1697958"/>
                  <a:pt x="6745761" y="1801438"/>
                  <a:pt x="6711846" y="1870427"/>
                </a:cubicBezTo>
                <a:cubicBezTo>
                  <a:pt x="5999634" y="3125126"/>
                  <a:pt x="5999634" y="3125126"/>
                  <a:pt x="5999634" y="3125126"/>
                </a:cubicBezTo>
                <a:cubicBezTo>
                  <a:pt x="5961481" y="3189803"/>
                  <a:pt x="5868214" y="3241542"/>
                  <a:pt x="5796146" y="3241542"/>
                </a:cubicBezTo>
                <a:lnTo>
                  <a:pt x="4371720" y="3241542"/>
                </a:lnTo>
                <a:cubicBezTo>
                  <a:pt x="4295413" y="3241542"/>
                  <a:pt x="4202148" y="3189803"/>
                  <a:pt x="4168233" y="3125126"/>
                </a:cubicBezTo>
                <a:cubicBezTo>
                  <a:pt x="3456020" y="1870427"/>
                  <a:pt x="3456020" y="1870427"/>
                  <a:pt x="3456020" y="1870427"/>
                </a:cubicBezTo>
                <a:cubicBezTo>
                  <a:pt x="3417865" y="1801438"/>
                  <a:pt x="3417865" y="1697958"/>
                  <a:pt x="3456020" y="1628971"/>
                </a:cubicBezTo>
                <a:cubicBezTo>
                  <a:pt x="4168233" y="374270"/>
                  <a:pt x="4168233" y="374270"/>
                  <a:pt x="4168233" y="374270"/>
                </a:cubicBezTo>
                <a:cubicBezTo>
                  <a:pt x="4202148" y="309594"/>
                  <a:pt x="4295413" y="257854"/>
                  <a:pt x="4371720" y="257854"/>
                </a:cubicBezTo>
                <a:close/>
                <a:moveTo>
                  <a:pt x="2350132" y="0"/>
                </a:moveTo>
                <a:cubicBezTo>
                  <a:pt x="3150522" y="0"/>
                  <a:pt x="3150522" y="0"/>
                  <a:pt x="3150522" y="0"/>
                </a:cubicBezTo>
                <a:cubicBezTo>
                  <a:pt x="3191018" y="0"/>
                  <a:pt x="3243425" y="29073"/>
                  <a:pt x="3264863" y="65415"/>
                </a:cubicBezTo>
                <a:cubicBezTo>
                  <a:pt x="3665057" y="770436"/>
                  <a:pt x="3665057" y="770436"/>
                  <a:pt x="3665057" y="770436"/>
                </a:cubicBezTo>
                <a:cubicBezTo>
                  <a:pt x="3684115" y="809200"/>
                  <a:pt x="3684115" y="867346"/>
                  <a:pt x="3665057" y="906111"/>
                </a:cubicBezTo>
                <a:cubicBezTo>
                  <a:pt x="3264863" y="1611131"/>
                  <a:pt x="3264863" y="1611131"/>
                  <a:pt x="3264863" y="1611131"/>
                </a:cubicBezTo>
                <a:cubicBezTo>
                  <a:pt x="3243425" y="1647474"/>
                  <a:pt x="3191018" y="1676547"/>
                  <a:pt x="3150522" y="1676547"/>
                </a:cubicBezTo>
                <a:lnTo>
                  <a:pt x="2350132" y="1676547"/>
                </a:lnTo>
                <a:cubicBezTo>
                  <a:pt x="2307254" y="1676547"/>
                  <a:pt x="2254848" y="1647474"/>
                  <a:pt x="2235791" y="1611131"/>
                </a:cubicBezTo>
                <a:cubicBezTo>
                  <a:pt x="1835596" y="906111"/>
                  <a:pt x="1835596" y="906111"/>
                  <a:pt x="1835596" y="906111"/>
                </a:cubicBezTo>
                <a:cubicBezTo>
                  <a:pt x="1814157" y="867346"/>
                  <a:pt x="1814157" y="809200"/>
                  <a:pt x="1835596" y="770436"/>
                </a:cubicBezTo>
                <a:cubicBezTo>
                  <a:pt x="2235791" y="65415"/>
                  <a:pt x="2235791" y="65415"/>
                  <a:pt x="2235791" y="65415"/>
                </a:cubicBezTo>
                <a:cubicBezTo>
                  <a:pt x="2254848" y="29073"/>
                  <a:pt x="2307254" y="0"/>
                  <a:pt x="2350132"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25F8EE8-3816-4555-8CB6-20DE20202D45}"/>
              </a:ext>
            </a:extLst>
          </p:cNvPr>
          <p:cNvSpPr>
            <a:spLocks noGrp="1"/>
          </p:cNvSpPr>
          <p:nvPr>
            <p:ph type="ctrTitle"/>
          </p:nvPr>
        </p:nvSpPr>
        <p:spPr>
          <a:xfrm>
            <a:off x="4937760" y="3865615"/>
            <a:ext cx="6757415" cy="1748006"/>
          </a:xfrm>
        </p:spPr>
        <p:txBody>
          <a:bodyPr anchor="t">
            <a:normAutofit/>
          </a:bodyPr>
          <a:lstStyle/>
          <a:p>
            <a:pPr algn="r"/>
            <a:r>
              <a:rPr lang="en-GB" sz="4000">
                <a:latin typeface="Arial" panose="020B0604020202020204" pitchFamily="34" charset="0"/>
                <a:cs typeface="Arial" panose="020B0604020202020204" pitchFamily="34" charset="0"/>
              </a:rPr>
              <a:t>Herefordshire &amp; Worcestershire GP Fellowship Programme</a:t>
            </a:r>
          </a:p>
        </p:txBody>
      </p:sp>
      <p:sp>
        <p:nvSpPr>
          <p:cNvPr id="3" name="Subtitle 2">
            <a:extLst>
              <a:ext uri="{FF2B5EF4-FFF2-40B4-BE49-F238E27FC236}">
                <a16:creationId xmlns:a16="http://schemas.microsoft.com/office/drawing/2014/main" id="{27579F68-7916-4FC1-9046-ECFC46ABF300}"/>
              </a:ext>
            </a:extLst>
          </p:cNvPr>
          <p:cNvSpPr>
            <a:spLocks noGrp="1"/>
          </p:cNvSpPr>
          <p:nvPr>
            <p:ph type="subTitle" idx="1"/>
          </p:nvPr>
        </p:nvSpPr>
        <p:spPr>
          <a:xfrm>
            <a:off x="7516365" y="917226"/>
            <a:ext cx="4178808" cy="2948389"/>
          </a:xfrm>
        </p:spPr>
        <p:txBody>
          <a:bodyPr anchor="b">
            <a:normAutofit/>
          </a:bodyPr>
          <a:lstStyle/>
          <a:p>
            <a:pPr algn="r"/>
            <a:endParaRPr lang="en-GB" dirty="0"/>
          </a:p>
        </p:txBody>
      </p:sp>
      <p:pic>
        <p:nvPicPr>
          <p:cNvPr id="9" name="Picture 8" descr="A close up of a logo&#10;&#10;Description automatically generated">
            <a:extLst>
              <a:ext uri="{FF2B5EF4-FFF2-40B4-BE49-F238E27FC236}">
                <a16:creationId xmlns:a16="http://schemas.microsoft.com/office/drawing/2014/main" id="{87FD84BD-EF74-4A04-9C29-EACC2E92BF11}"/>
              </a:ext>
            </a:extLst>
          </p:cNvPr>
          <p:cNvPicPr/>
          <p:nvPr/>
        </p:nvPicPr>
        <p:blipFill>
          <a:blip r:embed="rId2">
            <a:extLst>
              <a:ext uri="{28A0092B-C50C-407E-A947-70E740481C1C}">
                <a14:useLocalDpi xmlns:a14="http://schemas.microsoft.com/office/drawing/2010/main" val="0"/>
              </a:ext>
            </a:extLst>
          </a:blip>
          <a:stretch>
            <a:fillRect/>
          </a:stretch>
        </p:blipFill>
        <p:spPr>
          <a:xfrm>
            <a:off x="1267867" y="2657788"/>
            <a:ext cx="2964704" cy="1542424"/>
          </a:xfrm>
          <a:prstGeom prst="rect">
            <a:avLst/>
          </a:prstGeom>
        </p:spPr>
      </p:pic>
      <p:pic>
        <p:nvPicPr>
          <p:cNvPr id="18" name="Graphic 6" descr="Plant">
            <a:extLst>
              <a:ext uri="{FF2B5EF4-FFF2-40B4-BE49-F238E27FC236}">
                <a16:creationId xmlns:a16="http://schemas.microsoft.com/office/drawing/2014/main" id="{049022E7-8C11-4938-A304-C2CB6BC2A19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77477" y="1138176"/>
            <a:ext cx="2135083" cy="2135083"/>
          </a:xfrm>
          <a:prstGeom prst="rect">
            <a:avLst/>
          </a:prstGeom>
        </p:spPr>
      </p:pic>
      <p:pic>
        <p:nvPicPr>
          <p:cNvPr id="12" name="Picture 11">
            <a:extLst>
              <a:ext uri="{FF2B5EF4-FFF2-40B4-BE49-F238E27FC236}">
                <a16:creationId xmlns:a16="http://schemas.microsoft.com/office/drawing/2014/main" id="{54F1A0F6-7E27-4A21-A0C4-E2FC6C152A7C}"/>
              </a:ext>
            </a:extLst>
          </p:cNvPr>
          <p:cNvPicPr/>
          <p:nvPr/>
        </p:nvPicPr>
        <p:blipFill rotWithShape="1">
          <a:blip r:embed="rId5" cstate="print">
            <a:extLst>
              <a:ext uri="{28A0092B-C50C-407E-A947-70E740481C1C}">
                <a14:useLocalDpi xmlns:a14="http://schemas.microsoft.com/office/drawing/2010/main" val="0"/>
              </a:ext>
            </a:extLst>
          </a:blip>
          <a:srcRect l="62765"/>
          <a:stretch/>
        </p:blipFill>
        <p:spPr bwMode="auto">
          <a:xfrm>
            <a:off x="1638849" y="3768184"/>
            <a:ext cx="2701925" cy="1776095"/>
          </a:xfrm>
          <a:prstGeom prst="rect">
            <a:avLst/>
          </a:prstGeom>
          <a:ln>
            <a:noFill/>
          </a:ln>
          <a:extLst>
            <a:ext uri="{53640926-AAD7-44D8-BBD7-CCE9431645EC}">
              <a14:shadowObscured xmlns:a14="http://schemas.microsoft.com/office/drawing/2010/main"/>
            </a:ext>
          </a:extLst>
        </p:spPr>
      </p:pic>
      <p:pic>
        <p:nvPicPr>
          <p:cNvPr id="1028" name="Picture 4" descr="University of Worcester Playwright Commission 2018-2019 - The Bruntwood  Prize for Playwriting">
            <a:extLst>
              <a:ext uri="{FF2B5EF4-FFF2-40B4-BE49-F238E27FC236}">
                <a16:creationId xmlns:a16="http://schemas.microsoft.com/office/drawing/2014/main" id="{E78BFA31-DF5C-4DB5-8519-8B7B4EE9AB8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02799" y="884093"/>
            <a:ext cx="1387279" cy="729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260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2EC737-7FDF-4E22-AA64-5C7AA42E171E}"/>
              </a:ext>
            </a:extLst>
          </p:cNvPr>
          <p:cNvSpPr>
            <a:spLocks noGrp="1"/>
          </p:cNvSpPr>
          <p:nvPr>
            <p:ph type="title"/>
          </p:nvPr>
        </p:nvSpPr>
        <p:spPr>
          <a:xfrm>
            <a:off x="1075767" y="1188637"/>
            <a:ext cx="2988234" cy="4480726"/>
          </a:xfrm>
        </p:spPr>
        <p:txBody>
          <a:bodyPr>
            <a:normAutofit/>
          </a:bodyPr>
          <a:lstStyle/>
          <a:p>
            <a:pPr algn="r"/>
            <a:r>
              <a:rPr lang="en-GB" b="1" dirty="0">
                <a:solidFill>
                  <a:schemeClr val="accent1"/>
                </a:solidFill>
                <a:latin typeface="Arial" panose="020B0604020202020204" pitchFamily="34" charset="0"/>
                <a:cs typeface="Arial" panose="020B0604020202020204" pitchFamily="34" charset="0"/>
              </a:rPr>
              <a:t>Sign up </a:t>
            </a:r>
          </a:p>
        </p:txBody>
      </p:sp>
      <p:cxnSp>
        <p:nvCxnSpPr>
          <p:cNvPr id="37"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8" name="Content Placeholder 2">
            <a:extLst>
              <a:ext uri="{FF2B5EF4-FFF2-40B4-BE49-F238E27FC236}">
                <a16:creationId xmlns:a16="http://schemas.microsoft.com/office/drawing/2014/main" id="{B790F598-CD3E-4A35-B3EB-A5F4CFEFAFC4}"/>
              </a:ext>
            </a:extLst>
          </p:cNvPr>
          <p:cNvSpPr>
            <a:spLocks noGrp="1"/>
          </p:cNvSpPr>
          <p:nvPr>
            <p:ph idx="1"/>
          </p:nvPr>
        </p:nvSpPr>
        <p:spPr>
          <a:xfrm>
            <a:off x="5255259" y="1648870"/>
            <a:ext cx="5359727" cy="3560260"/>
          </a:xfrm>
        </p:spPr>
        <p:txBody>
          <a:bodyPr anchor="ctr">
            <a:normAutofit fontScale="92500" lnSpcReduction="10000"/>
          </a:bodyPr>
          <a:lstStyle/>
          <a:p>
            <a:r>
              <a:rPr lang="en-GB" sz="1900" dirty="0">
                <a:latin typeface="Arial" panose="020B0604020202020204" pitchFamily="34" charset="0"/>
                <a:cs typeface="Arial" panose="020B0604020202020204" pitchFamily="34" charset="0"/>
              </a:rPr>
              <a:t>To be offered to all GPs and Nurses (except locums) who have qualified since </a:t>
            </a:r>
            <a:r>
              <a:rPr lang="en-GB" sz="1800" dirty="0">
                <a:effectLst/>
                <a:latin typeface="Calibri" panose="020F0502020204030204" pitchFamily="34" charset="0"/>
                <a:ea typeface="Calibri" panose="020F0502020204030204" pitchFamily="34" charset="0"/>
              </a:rPr>
              <a:t>needs to be qualified since January  20 or August 20119 if extenuating circumstances such as maternity leave</a:t>
            </a:r>
          </a:p>
          <a:p>
            <a:r>
              <a:rPr lang="en-GB" sz="1900" dirty="0">
                <a:latin typeface="Arial" panose="020B0604020202020204" pitchFamily="34" charset="0"/>
                <a:cs typeface="Arial" panose="020B0604020202020204" pitchFamily="34" charset="0"/>
              </a:rPr>
              <a:t>Expression of Interest – via Training Hub- </a:t>
            </a:r>
            <a:r>
              <a:rPr lang="en-GB" sz="2000" u="sng" dirty="0">
                <a:solidFill>
                  <a:srgbClr val="0563C1"/>
                </a:solidFill>
                <a:effectLst/>
                <a:latin typeface="Calibri" panose="020F0502020204030204" pitchFamily="34" charset="0"/>
                <a:ea typeface="Calibri" panose="020F0502020204030204" pitchFamily="34" charset="0"/>
                <a:hlinkClick r:id="rId2"/>
              </a:rPr>
              <a:t>https://www.primarycaretraininghub.co.uk/General_Practice_Fellowships_Programmes</a:t>
            </a:r>
            <a:r>
              <a:rPr lang="en-GB" sz="2000" dirty="0">
                <a:effectLst/>
                <a:latin typeface="Calibri" panose="020F0502020204030204" pitchFamily="34" charset="0"/>
                <a:ea typeface="Calibri" panose="020F0502020204030204" pitchFamily="34" charset="0"/>
              </a:rPr>
              <a:t> </a:t>
            </a:r>
            <a:endParaRPr lang="en-GB" sz="2400" dirty="0">
              <a:latin typeface="Arial" panose="020B0604020202020204" pitchFamily="34" charset="0"/>
              <a:cs typeface="Arial" panose="020B0604020202020204" pitchFamily="34" charset="0"/>
            </a:endParaRPr>
          </a:p>
          <a:p>
            <a:r>
              <a:rPr lang="en-GB" sz="1900" dirty="0">
                <a:latin typeface="Arial" panose="020B0604020202020204" pitchFamily="34" charset="0"/>
                <a:cs typeface="Arial" panose="020B0604020202020204" pitchFamily="34" charset="0"/>
              </a:rPr>
              <a:t>Allocation of placement will be confirmed via email from the Training Hub</a:t>
            </a:r>
          </a:p>
          <a:p>
            <a:r>
              <a:rPr lang="en-GB" sz="1900" dirty="0">
                <a:latin typeface="Arial" panose="020B0604020202020204" pitchFamily="34" charset="0"/>
                <a:cs typeface="Arial" panose="020B0604020202020204" pitchFamily="34" charset="0"/>
              </a:rPr>
              <a:t>Pre course evaluation part of the application form</a:t>
            </a:r>
          </a:p>
          <a:p>
            <a:r>
              <a:rPr lang="en-GB" sz="1900" dirty="0">
                <a:latin typeface="Arial" panose="020B0604020202020204" pitchFamily="34" charset="0"/>
                <a:cs typeface="Arial" panose="020B0604020202020204" pitchFamily="34" charset="0"/>
              </a:rPr>
              <a:t>Post course evaluation to be completed when programme ends</a:t>
            </a:r>
          </a:p>
        </p:txBody>
      </p:sp>
    </p:spTree>
    <p:extLst>
      <p:ext uri="{BB962C8B-B14F-4D97-AF65-F5344CB8AC3E}">
        <p14:creationId xmlns:p14="http://schemas.microsoft.com/office/powerpoint/2010/main" val="840443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031B0-7B70-4A6D-B673-47692212C28F}"/>
              </a:ext>
            </a:extLst>
          </p:cNvPr>
          <p:cNvSpPr>
            <a:spLocks noGrp="1"/>
          </p:cNvSpPr>
          <p:nvPr>
            <p:ph type="title"/>
          </p:nvPr>
        </p:nvSpPr>
        <p:spPr/>
        <p:txBody>
          <a:bodyPr/>
          <a:lstStyle/>
          <a:p>
            <a:r>
              <a:rPr lang="en-GB" b="1" dirty="0">
                <a:solidFill>
                  <a:schemeClr val="accent1"/>
                </a:solidFill>
                <a:latin typeface="Arial" panose="020B0604020202020204" pitchFamily="34" charset="0"/>
                <a:cs typeface="Arial" panose="020B0604020202020204" pitchFamily="34" charset="0"/>
              </a:rPr>
              <a:t>Cohort 1</a:t>
            </a:r>
            <a:endParaRPr lang="en-GB" dirty="0"/>
          </a:p>
        </p:txBody>
      </p:sp>
      <p:sp>
        <p:nvSpPr>
          <p:cNvPr id="3" name="Content Placeholder 2">
            <a:extLst>
              <a:ext uri="{FF2B5EF4-FFF2-40B4-BE49-F238E27FC236}">
                <a16:creationId xmlns:a16="http://schemas.microsoft.com/office/drawing/2014/main" id="{EECFC631-5405-4DFD-A545-A3947AB260FF}"/>
              </a:ext>
            </a:extLst>
          </p:cNvPr>
          <p:cNvSpPr>
            <a:spLocks noGrp="1"/>
          </p:cNvSpPr>
          <p:nvPr>
            <p:ph idx="1"/>
          </p:nvPr>
        </p:nvSpPr>
        <p:spPr/>
        <p:txBody>
          <a:bodyPr>
            <a:normAutofit fontScale="92500" lnSpcReduction="10000"/>
          </a:bodyPr>
          <a:lstStyle/>
          <a:p>
            <a:r>
              <a:rPr lang="en-GB" dirty="0"/>
              <a:t>16 GPs</a:t>
            </a:r>
          </a:p>
          <a:p>
            <a:r>
              <a:rPr lang="en-GB" dirty="0"/>
              <a:t>Commenced July 2020</a:t>
            </a:r>
          </a:p>
          <a:p>
            <a:r>
              <a:rPr lang="en-GB" dirty="0"/>
              <a:t>Half way through University Modules</a:t>
            </a:r>
          </a:p>
          <a:p>
            <a:r>
              <a:rPr lang="en-GB" dirty="0"/>
              <a:t>PCN Project working to commence from April 2021- June 2022  project, opportunities to be discussed with PCN CD/PCN Manager/Practice </a:t>
            </a:r>
          </a:p>
          <a:p>
            <a:pPr marL="0" indent="0">
              <a:buNone/>
            </a:pPr>
            <a:endParaRPr lang="en-GB" dirty="0"/>
          </a:p>
          <a:p>
            <a:r>
              <a:rPr lang="en-GB" dirty="0"/>
              <a:t>10 GPNs- part of the national Fellowship pioneer </a:t>
            </a:r>
          </a:p>
          <a:p>
            <a:r>
              <a:rPr lang="en-GB" dirty="0"/>
              <a:t>Commenced March 2020</a:t>
            </a:r>
          </a:p>
          <a:p>
            <a:r>
              <a:rPr lang="en-GB" dirty="0"/>
              <a:t>Completed GPN Fundamentals first, will join Cohort 2 from January on the Year 1 programme</a:t>
            </a:r>
          </a:p>
        </p:txBody>
      </p:sp>
    </p:spTree>
    <p:extLst>
      <p:ext uri="{BB962C8B-B14F-4D97-AF65-F5344CB8AC3E}">
        <p14:creationId xmlns:p14="http://schemas.microsoft.com/office/powerpoint/2010/main" val="234445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7721"/>
            <a:ext cx="12192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GP Fellowship Cohort 1 (July 2020- 30 June 2022)</a:t>
            </a:r>
          </a:p>
        </p:txBody>
      </p:sp>
      <p:graphicFrame>
        <p:nvGraphicFramePr>
          <p:cNvPr id="4" name="Table 4">
            <a:extLst>
              <a:ext uri="{FF2B5EF4-FFF2-40B4-BE49-F238E27FC236}">
                <a16:creationId xmlns:a16="http://schemas.microsoft.com/office/drawing/2014/main" id="{B429D22A-387B-42D7-9A6B-598BC9092FF8}"/>
              </a:ext>
            </a:extLst>
          </p:cNvPr>
          <p:cNvGraphicFramePr>
            <a:graphicFrameLocks noGrp="1"/>
          </p:cNvGraphicFramePr>
          <p:nvPr>
            <p:extLst>
              <p:ext uri="{D42A27DB-BD31-4B8C-83A1-F6EECF244321}">
                <p14:modId xmlns:p14="http://schemas.microsoft.com/office/powerpoint/2010/main" val="1202605174"/>
              </p:ext>
            </p:extLst>
          </p:nvPr>
        </p:nvGraphicFramePr>
        <p:xfrm>
          <a:off x="83700" y="350890"/>
          <a:ext cx="12024600" cy="3306100"/>
        </p:xfrm>
        <a:graphic>
          <a:graphicData uri="http://schemas.openxmlformats.org/drawingml/2006/table">
            <a:tbl>
              <a:tblPr firstRow="1" bandRow="1">
                <a:tableStyleId>{5C22544A-7EE6-4342-B048-85BDC9FD1C3A}</a:tableStyleId>
              </a:tblPr>
              <a:tblGrid>
                <a:gridCol w="1002050">
                  <a:extLst>
                    <a:ext uri="{9D8B030D-6E8A-4147-A177-3AD203B41FA5}">
                      <a16:colId xmlns:a16="http://schemas.microsoft.com/office/drawing/2014/main" val="1733707968"/>
                    </a:ext>
                  </a:extLst>
                </a:gridCol>
                <a:gridCol w="1002050">
                  <a:extLst>
                    <a:ext uri="{9D8B030D-6E8A-4147-A177-3AD203B41FA5}">
                      <a16:colId xmlns:a16="http://schemas.microsoft.com/office/drawing/2014/main" val="4034901829"/>
                    </a:ext>
                  </a:extLst>
                </a:gridCol>
                <a:gridCol w="1002050">
                  <a:extLst>
                    <a:ext uri="{9D8B030D-6E8A-4147-A177-3AD203B41FA5}">
                      <a16:colId xmlns:a16="http://schemas.microsoft.com/office/drawing/2014/main" val="909134730"/>
                    </a:ext>
                  </a:extLst>
                </a:gridCol>
                <a:gridCol w="1002050">
                  <a:extLst>
                    <a:ext uri="{9D8B030D-6E8A-4147-A177-3AD203B41FA5}">
                      <a16:colId xmlns:a16="http://schemas.microsoft.com/office/drawing/2014/main" val="2009133828"/>
                    </a:ext>
                  </a:extLst>
                </a:gridCol>
                <a:gridCol w="1002050">
                  <a:extLst>
                    <a:ext uri="{9D8B030D-6E8A-4147-A177-3AD203B41FA5}">
                      <a16:colId xmlns:a16="http://schemas.microsoft.com/office/drawing/2014/main" val="3560999145"/>
                    </a:ext>
                  </a:extLst>
                </a:gridCol>
                <a:gridCol w="1002050">
                  <a:extLst>
                    <a:ext uri="{9D8B030D-6E8A-4147-A177-3AD203B41FA5}">
                      <a16:colId xmlns:a16="http://schemas.microsoft.com/office/drawing/2014/main" val="2742542770"/>
                    </a:ext>
                  </a:extLst>
                </a:gridCol>
                <a:gridCol w="1002050">
                  <a:extLst>
                    <a:ext uri="{9D8B030D-6E8A-4147-A177-3AD203B41FA5}">
                      <a16:colId xmlns:a16="http://schemas.microsoft.com/office/drawing/2014/main" val="2514399895"/>
                    </a:ext>
                  </a:extLst>
                </a:gridCol>
                <a:gridCol w="1002050">
                  <a:extLst>
                    <a:ext uri="{9D8B030D-6E8A-4147-A177-3AD203B41FA5}">
                      <a16:colId xmlns:a16="http://schemas.microsoft.com/office/drawing/2014/main" val="238724023"/>
                    </a:ext>
                  </a:extLst>
                </a:gridCol>
                <a:gridCol w="1002050">
                  <a:extLst>
                    <a:ext uri="{9D8B030D-6E8A-4147-A177-3AD203B41FA5}">
                      <a16:colId xmlns:a16="http://schemas.microsoft.com/office/drawing/2014/main" val="87346100"/>
                    </a:ext>
                  </a:extLst>
                </a:gridCol>
                <a:gridCol w="1002050">
                  <a:extLst>
                    <a:ext uri="{9D8B030D-6E8A-4147-A177-3AD203B41FA5}">
                      <a16:colId xmlns:a16="http://schemas.microsoft.com/office/drawing/2014/main" val="864177528"/>
                    </a:ext>
                  </a:extLst>
                </a:gridCol>
                <a:gridCol w="1002050">
                  <a:extLst>
                    <a:ext uri="{9D8B030D-6E8A-4147-A177-3AD203B41FA5}">
                      <a16:colId xmlns:a16="http://schemas.microsoft.com/office/drawing/2014/main" val="2207000397"/>
                    </a:ext>
                  </a:extLst>
                </a:gridCol>
                <a:gridCol w="1002050">
                  <a:extLst>
                    <a:ext uri="{9D8B030D-6E8A-4147-A177-3AD203B41FA5}">
                      <a16:colId xmlns:a16="http://schemas.microsoft.com/office/drawing/2014/main" val="1444540106"/>
                    </a:ext>
                  </a:extLst>
                </a:gridCol>
              </a:tblGrid>
              <a:tr h="234312">
                <a:tc gridSpan="12">
                  <a:txBody>
                    <a:bodyPr/>
                    <a:lstStyle/>
                    <a:p>
                      <a:pPr algn="ctr"/>
                      <a:r>
                        <a:rPr lang="en-GB" sz="1400" dirty="0">
                          <a:solidFill>
                            <a:schemeClr val="bg1"/>
                          </a:solidFill>
                        </a:rPr>
                        <a:t>Year 1 July 2020-June 2021</a:t>
                      </a: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extLst>
                  <a:ext uri="{0D108BD9-81ED-4DB2-BD59-A6C34878D82A}">
                    <a16:rowId xmlns:a16="http://schemas.microsoft.com/office/drawing/2014/main" val="4029121794"/>
                  </a:ext>
                </a:extLst>
              </a:tr>
              <a:tr h="380756">
                <a:tc>
                  <a:txBody>
                    <a:bodyPr/>
                    <a:lstStyle/>
                    <a:p>
                      <a:pPr algn="ctr"/>
                      <a:r>
                        <a:rPr lang="en-GB" sz="1000" b="1" dirty="0">
                          <a:solidFill>
                            <a:schemeClr val="bg1"/>
                          </a:solidFill>
                        </a:rPr>
                        <a:t>July</a:t>
                      </a:r>
                    </a:p>
                    <a:p>
                      <a:pPr algn="ctr"/>
                      <a:r>
                        <a:rPr lang="en-GB" sz="1000" b="1" dirty="0">
                          <a:solidFill>
                            <a:schemeClr val="bg1"/>
                          </a:solidFill>
                        </a:rPr>
                        <a:t>2020</a:t>
                      </a:r>
                    </a:p>
                  </a:txBody>
                  <a:tcPr>
                    <a:solidFill>
                      <a:schemeClr val="accent1">
                        <a:lumMod val="50000"/>
                      </a:schemeClr>
                    </a:solidFill>
                  </a:tcPr>
                </a:tc>
                <a:tc>
                  <a:txBody>
                    <a:bodyPr/>
                    <a:lstStyle/>
                    <a:p>
                      <a:pPr algn="ctr"/>
                      <a:r>
                        <a:rPr lang="en-GB" sz="1000" b="1" dirty="0">
                          <a:solidFill>
                            <a:schemeClr val="bg1"/>
                          </a:solidFill>
                        </a:rPr>
                        <a:t>August</a:t>
                      </a:r>
                    </a:p>
                    <a:p>
                      <a:pPr algn="ctr"/>
                      <a:r>
                        <a:rPr lang="en-GB" sz="1000" b="1" dirty="0">
                          <a:solidFill>
                            <a:schemeClr val="bg1"/>
                          </a:solidFill>
                        </a:rPr>
                        <a:t>2020</a:t>
                      </a:r>
                    </a:p>
                  </a:txBody>
                  <a:tcPr>
                    <a:solidFill>
                      <a:schemeClr val="accent1">
                        <a:lumMod val="50000"/>
                      </a:schemeClr>
                    </a:solidFill>
                  </a:tcPr>
                </a:tc>
                <a:tc>
                  <a:txBody>
                    <a:bodyPr/>
                    <a:lstStyle/>
                    <a:p>
                      <a:pPr algn="ctr"/>
                      <a:r>
                        <a:rPr lang="en-GB" sz="1000" b="1" dirty="0">
                          <a:solidFill>
                            <a:schemeClr val="bg1"/>
                          </a:solidFill>
                        </a:rPr>
                        <a:t>September 2020</a:t>
                      </a:r>
                    </a:p>
                  </a:txBody>
                  <a:tcPr>
                    <a:solidFill>
                      <a:schemeClr val="accent1">
                        <a:lumMod val="50000"/>
                      </a:schemeClr>
                    </a:solidFill>
                  </a:tcPr>
                </a:tc>
                <a:tc>
                  <a:txBody>
                    <a:bodyPr/>
                    <a:lstStyle/>
                    <a:p>
                      <a:pPr algn="ctr"/>
                      <a:r>
                        <a:rPr lang="en-GB" sz="1000" b="1" dirty="0">
                          <a:solidFill>
                            <a:schemeClr val="bg1"/>
                          </a:solidFill>
                        </a:rPr>
                        <a:t>October </a:t>
                      </a:r>
                    </a:p>
                    <a:p>
                      <a:pPr algn="ctr"/>
                      <a:r>
                        <a:rPr lang="en-GB" sz="1000" b="1" dirty="0">
                          <a:solidFill>
                            <a:schemeClr val="bg1"/>
                          </a:solidFill>
                        </a:rPr>
                        <a:t>2020</a:t>
                      </a:r>
                    </a:p>
                  </a:txBody>
                  <a:tcPr>
                    <a:solidFill>
                      <a:schemeClr val="accent1">
                        <a:lumMod val="50000"/>
                      </a:schemeClr>
                    </a:solidFill>
                  </a:tcPr>
                </a:tc>
                <a:tc>
                  <a:txBody>
                    <a:bodyPr/>
                    <a:lstStyle/>
                    <a:p>
                      <a:pPr algn="ctr"/>
                      <a:r>
                        <a:rPr lang="en-GB" sz="1000" b="1" dirty="0">
                          <a:solidFill>
                            <a:schemeClr val="bg1"/>
                          </a:solidFill>
                        </a:rPr>
                        <a:t>November 2020</a:t>
                      </a:r>
                    </a:p>
                  </a:txBody>
                  <a:tcPr>
                    <a:solidFill>
                      <a:schemeClr val="accent1">
                        <a:lumMod val="50000"/>
                      </a:schemeClr>
                    </a:solidFill>
                  </a:tcPr>
                </a:tc>
                <a:tc>
                  <a:txBody>
                    <a:bodyPr/>
                    <a:lstStyle/>
                    <a:p>
                      <a:pPr algn="ctr"/>
                      <a:r>
                        <a:rPr lang="en-GB" sz="1000" b="1" dirty="0">
                          <a:solidFill>
                            <a:schemeClr val="bg1"/>
                          </a:solidFill>
                        </a:rPr>
                        <a:t>December 2020</a:t>
                      </a:r>
                    </a:p>
                  </a:txBody>
                  <a:tcPr>
                    <a:solidFill>
                      <a:schemeClr val="accent1">
                        <a:lumMod val="50000"/>
                      </a:schemeClr>
                    </a:solidFill>
                  </a:tcPr>
                </a:tc>
                <a:tc>
                  <a:txBody>
                    <a:bodyPr/>
                    <a:lstStyle/>
                    <a:p>
                      <a:pPr algn="ctr"/>
                      <a:r>
                        <a:rPr lang="en-GB" sz="1000" b="1" dirty="0">
                          <a:solidFill>
                            <a:schemeClr val="bg1"/>
                          </a:solidFill>
                        </a:rPr>
                        <a:t>January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February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March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April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May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June  </a:t>
                      </a:r>
                    </a:p>
                    <a:p>
                      <a:pPr algn="ctr"/>
                      <a:r>
                        <a:rPr lang="en-GB" sz="1000" b="1" dirty="0">
                          <a:solidFill>
                            <a:schemeClr val="bg1"/>
                          </a:solidFill>
                        </a:rPr>
                        <a:t>2021</a:t>
                      </a:r>
                    </a:p>
                  </a:txBody>
                  <a:tcPr>
                    <a:solidFill>
                      <a:schemeClr val="accent1">
                        <a:lumMod val="50000"/>
                      </a:schemeClr>
                    </a:solidFill>
                  </a:tcPr>
                </a:tc>
                <a:extLst>
                  <a:ext uri="{0D108BD9-81ED-4DB2-BD59-A6C34878D82A}">
                    <a16:rowId xmlns:a16="http://schemas.microsoft.com/office/drawing/2014/main" val="1996749933"/>
                  </a:ext>
                </a:extLst>
              </a:tr>
              <a:tr h="283761">
                <a:tc gridSpan="1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solidFill>
                            <a:schemeClr val="bg1"/>
                          </a:solidFill>
                        </a:rPr>
                        <a:t>Support and Networking  (suggested 1 session per month based on FTE GP) </a:t>
                      </a:r>
                    </a:p>
                  </a:txBody>
                  <a:tcPr>
                    <a:solidFill>
                      <a:schemeClr val="accent6">
                        <a:lumMod val="7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14094377"/>
                  </a:ext>
                </a:extLst>
              </a:tr>
              <a:tr h="2543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dirty="0">
                          <a:solidFill>
                            <a:schemeClr val="bg1"/>
                          </a:solidFill>
                        </a:rPr>
                        <a:t>Welcome Day </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dirty="0">
                          <a:solidFill>
                            <a:schemeClr val="bg1"/>
                          </a:solidFill>
                        </a:rPr>
                        <a:t>Matched with Mentor/ PDP</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dirty="0">
                          <a:solidFill>
                            <a:schemeClr val="bg1"/>
                          </a:solidFill>
                        </a:rPr>
                        <a:t>Join Virtual GP Network</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dirty="0">
                          <a:solidFill>
                            <a:schemeClr val="bg1"/>
                          </a:solidFill>
                        </a:rPr>
                        <a:t>Next Generation GP</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dirty="0">
                          <a:solidFill>
                            <a:schemeClr val="bg1"/>
                          </a:solidFill>
                        </a:rPr>
                        <a:t>Next Generation GP</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dirty="0">
                          <a:solidFill>
                            <a:schemeClr val="bg1"/>
                          </a:solidFill>
                        </a:rPr>
                        <a:t>Next Generation GP</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dirty="0">
                          <a:solidFill>
                            <a:schemeClr val="bg1"/>
                          </a:solidFill>
                        </a:rPr>
                        <a:t>Next Generation GP</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dirty="0">
                          <a:solidFill>
                            <a:schemeClr val="bg1"/>
                          </a:solidFill>
                        </a:rPr>
                        <a:t>Next Generation GP</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dirty="0">
                          <a:solidFill>
                            <a:schemeClr val="bg1"/>
                          </a:solidFill>
                        </a:rPr>
                        <a:t>Next Generation GP</a:t>
                      </a:r>
                    </a:p>
                  </a:txBody>
                  <a:tcPr>
                    <a:solidFill>
                      <a:schemeClr val="accent6">
                        <a:lumMod val="60000"/>
                        <a:lumOff val="40000"/>
                      </a:schemeClr>
                    </a:solidFill>
                  </a:tcPr>
                </a:tc>
                <a:extLst>
                  <a:ext uri="{0D108BD9-81ED-4DB2-BD59-A6C34878D82A}">
                    <a16:rowId xmlns:a16="http://schemas.microsoft.com/office/drawing/2014/main" val="3578678298"/>
                  </a:ext>
                </a:extLst>
              </a:tr>
              <a:tr h="283761">
                <a:tc gridSpan="1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solidFill>
                            <a:schemeClr val="bg1"/>
                          </a:solidFill>
                        </a:rPr>
                        <a:t>Mentorship</a:t>
                      </a:r>
                      <a:r>
                        <a:rPr kumimoji="0" lang="en-GB" sz="1200" b="1"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1 session per month with assigned Mentor </a:t>
                      </a:r>
                      <a:endParaRPr lang="en-GB" sz="1200" b="1" i="1" dirty="0">
                        <a:solidFill>
                          <a:schemeClr val="bg1"/>
                        </a:solidFill>
                      </a:endParaRPr>
                    </a:p>
                  </a:txBody>
                  <a:tcPr>
                    <a:solidFill>
                      <a:schemeClr val="tx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68891276"/>
                  </a:ext>
                </a:extLst>
              </a:tr>
              <a:tr h="234312">
                <a:tc>
                  <a:txBody>
                    <a:bodyPr/>
                    <a:lstStyle/>
                    <a:p>
                      <a:pPr algn="ctr"/>
                      <a:r>
                        <a:rPr lang="en-GB" sz="1000" dirty="0">
                          <a:solidFill>
                            <a:schemeClr val="bg1"/>
                          </a:solidFill>
                          <a:sym typeface="Wingdings" panose="05000000000000000000" pitchFamily="2" charset="2"/>
                        </a:rPr>
                        <a:t></a:t>
                      </a:r>
                      <a:endParaRPr lang="en-GB" sz="1000" dirty="0">
                        <a:solidFill>
                          <a:schemeClr val="bg1"/>
                        </a:solidFill>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extLst>
                  <a:ext uri="{0D108BD9-81ED-4DB2-BD59-A6C34878D82A}">
                    <a16:rowId xmlns:a16="http://schemas.microsoft.com/office/drawing/2014/main" val="2594314777"/>
                  </a:ext>
                </a:extLst>
              </a:tr>
              <a:tr h="482393">
                <a:tc gridSpan="1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mn-lt"/>
                          <a:ea typeface="+mn-ea"/>
                          <a:cs typeface="+mn-cs"/>
                        </a:rPr>
                        <a:t>Learning and Development University of Worcester ‘Herefordshire and Worcestershire GP Fellowship Programme</a:t>
                      </a:r>
                      <a:r>
                        <a:rPr kumimoji="0" lang="en-GB" sz="1200" b="1" i="1" u="none" strike="noStrike" kern="1200" cap="none" spc="0" normalizeH="0" baseline="0" noProof="0" dirty="0">
                          <a:ln>
                            <a:noFill/>
                          </a:ln>
                          <a:solidFill>
                            <a:prstClr val="white"/>
                          </a:solidFill>
                          <a:effectLst/>
                          <a:uLnTx/>
                          <a:uFillTx/>
                          <a:latin typeface="+mn-lt"/>
                          <a:ea typeface="+mn-ea"/>
                          <a:cs typeface="+mn-cs"/>
                        </a:rPr>
                        <a:t>’- online and face to face (virtual) modules and action learning sets – suggested 2 sessions per month from August 2020-January 2021 (linked to Support and Networking as above)</a:t>
                      </a:r>
                      <a:endParaRPr kumimoji="0" lang="en-GB" sz="1200" b="1"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txBody>
                  <a:tcPr>
                    <a:solidFill>
                      <a:schemeClr val="accent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extLst>
                  <a:ext uri="{0D108BD9-81ED-4DB2-BD59-A6C34878D82A}">
                    <a16:rowId xmlns:a16="http://schemas.microsoft.com/office/drawing/2014/main" val="318715083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dirty="0">
                          <a:solidFill>
                            <a:schemeClr val="bg1"/>
                          </a:solidFill>
                        </a:rPr>
                        <a:t>Introduction to NHS/PCNs</a:t>
                      </a: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tc>
                  <a:txBody>
                    <a:bodyPr/>
                    <a:lstStyle/>
                    <a:p>
                      <a:pPr algn="l"/>
                      <a:endParaRPr lang="en-GB" sz="800" b="1" dirty="0">
                        <a:solidFill>
                          <a:schemeClr val="bg1"/>
                        </a:solidFill>
                      </a:endParaRPr>
                    </a:p>
                  </a:txBody>
                  <a:tcPr>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Population Health Management</a:t>
                      </a:r>
                    </a:p>
                  </a:txBody>
                  <a:tcPr>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schemeClr val="bg1"/>
                        </a:solidFill>
                        <a:effectLst/>
                        <a:uLnTx/>
                        <a:uFillTx/>
                        <a:latin typeface="Calibri"/>
                        <a:ea typeface="+mn-ea"/>
                        <a:cs typeface="+mn-cs"/>
                      </a:endParaRPr>
                    </a:p>
                  </a:txBody>
                  <a:tcPr>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chemeClr val="bg1"/>
                          </a:solidFill>
                          <a:effectLst/>
                          <a:uLnTx/>
                          <a:uFillTx/>
                          <a:latin typeface="Calibri"/>
                          <a:ea typeface="+mn-ea"/>
                          <a:cs typeface="+mn-cs"/>
                        </a:rPr>
                        <a:t>Management &amp; Leadership</a:t>
                      </a:r>
                    </a:p>
                  </a:txBody>
                  <a:tcPr>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1" dirty="0">
                        <a:solidFill>
                          <a:schemeClr val="bg1"/>
                        </a:solidFill>
                      </a:endParaRPr>
                    </a:p>
                  </a:txBody>
                  <a:tcPr>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Quality Improvement</a:t>
                      </a:r>
                    </a:p>
                  </a:txBody>
                  <a:tcPr>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schemeClr val="bg1"/>
                        </a:solidFill>
                        <a:effectLst/>
                        <a:uLnTx/>
                        <a:uFillTx/>
                        <a:latin typeface="+mn-lt"/>
                        <a:ea typeface="+mn-ea"/>
                        <a:cs typeface="+mn-cs"/>
                      </a:endParaRP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chemeClr val="bg1"/>
                          </a:solidFill>
                          <a:effectLst/>
                          <a:uLnTx/>
                          <a:uFillTx/>
                          <a:latin typeface="+mn-lt"/>
                          <a:ea typeface="+mn-ea"/>
                          <a:cs typeface="+mn-cs"/>
                        </a:rPr>
                        <a:t>Education skills</a:t>
                      </a: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chemeClr val="bg1"/>
                          </a:solidFill>
                          <a:effectLst/>
                          <a:uLnTx/>
                          <a:uFillTx/>
                          <a:latin typeface="+mn-lt"/>
                          <a:ea typeface="+mn-ea"/>
                          <a:cs typeface="+mn-cs"/>
                        </a:rPr>
                        <a:t>Mentoring &amp; Coaching</a:t>
                      </a: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mn-lt"/>
                        <a:ea typeface="+mn-ea"/>
                        <a:cs typeface="+mn-cs"/>
                      </a:endParaRP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Calibri"/>
                        <a:ea typeface="+mn-ea"/>
                        <a:cs typeface="+mn-cs"/>
                      </a:endParaRP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extLst>
                  <a:ext uri="{0D108BD9-81ED-4DB2-BD59-A6C34878D82A}">
                    <a16:rowId xmlns:a16="http://schemas.microsoft.com/office/drawing/2014/main" val="945466894"/>
                  </a:ext>
                </a:extLst>
              </a:tr>
              <a:tr h="276894">
                <a:tc gridSpan="12">
                  <a:txBody>
                    <a:bodyPr/>
                    <a:lstStyle/>
                    <a:p>
                      <a:r>
                        <a:rPr lang="en-GB" sz="1200" b="1" i="1" dirty="0">
                          <a:solidFill>
                            <a:schemeClr val="bg1"/>
                          </a:solidFill>
                          <a:latin typeface="Arial" panose="020B0604020202020204" pitchFamily="34" charset="0"/>
                          <a:cs typeface="Arial" panose="020B0604020202020204" pitchFamily="34" charset="0"/>
                        </a:rPr>
                        <a:t>PCN Portfolio working– (once University element is completed, suggested 2 sessions per month)</a:t>
                      </a:r>
                    </a:p>
                  </a:txBody>
                  <a:tcPr>
                    <a:solidFill>
                      <a:schemeClr val="accent5">
                        <a:lumMod val="75000"/>
                      </a:schemeClr>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extLst>
                  <a:ext uri="{0D108BD9-81ED-4DB2-BD59-A6C34878D82A}">
                    <a16:rowId xmlns:a16="http://schemas.microsoft.com/office/drawing/2014/main" val="2574058936"/>
                  </a:ext>
                </a:extLst>
              </a:tr>
              <a:tr h="287651">
                <a:tc gridSpan="9">
                  <a:txBody>
                    <a:bodyPr/>
                    <a:lstStyle/>
                    <a:p>
                      <a:pPr algn="r"/>
                      <a:r>
                        <a:rPr lang="en-GB" sz="1000" i="1" dirty="0">
                          <a:solidFill>
                            <a:schemeClr val="bg1"/>
                          </a:solidFill>
                        </a:rPr>
                        <a:t>Pre meets with Clinical Director and PCN should take place during February &amp; March 2021 in preparation for April start</a:t>
                      </a:r>
                      <a:r>
                        <a:rPr lang="en-GB" sz="1000" dirty="0">
                          <a:solidFill>
                            <a:schemeClr val="bg1"/>
                          </a:solidFill>
                        </a:rPr>
                        <a:t>.</a:t>
                      </a:r>
                    </a:p>
                  </a:txBody>
                  <a:tcPr>
                    <a:solidFill>
                      <a:schemeClr val="accent5">
                        <a:lumMod val="60000"/>
                        <a:lumOff val="40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pPr algn="ctr"/>
                      <a:endParaRPr lang="en-GB" dirty="0">
                        <a:solidFill>
                          <a:schemeClr val="bg1"/>
                        </a:solidFill>
                      </a:endParaRPr>
                    </a:p>
                  </a:txBody>
                  <a:tcPr>
                    <a:solidFill>
                      <a:schemeClr val="accent5">
                        <a:lumMod val="50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pPr algn="ctr"/>
                      <a:endParaRPr lang="en-GB" dirty="0">
                        <a:solidFill>
                          <a:schemeClr val="bg1"/>
                        </a:solidFill>
                      </a:endParaRPr>
                    </a:p>
                  </a:txBody>
                  <a:tcPr>
                    <a:solidFill>
                      <a:schemeClr val="accent5">
                        <a:lumMod val="50000"/>
                      </a:schemeClr>
                    </a:solidFill>
                  </a:tcPr>
                </a:tc>
                <a:tc hMerge="1">
                  <a:txBody>
                    <a:bodyPr/>
                    <a:lstStyle/>
                    <a:p>
                      <a:r>
                        <a:rPr lang="en-GB" sz="1000" b="1" dirty="0">
                          <a:solidFill>
                            <a:schemeClr val="bg1"/>
                          </a:solidFill>
                        </a:rPr>
                        <a:t>Commence from April 2021-October 2021</a:t>
                      </a:r>
                    </a:p>
                  </a:txBody>
                  <a:tcPr>
                    <a:solidFill>
                      <a:schemeClr val="accent5">
                        <a:lumMod val="60000"/>
                        <a:lumOff val="40000"/>
                      </a:schemeClr>
                    </a:solidFill>
                  </a:tcPr>
                </a:tc>
                <a:tc hMerge="1">
                  <a:txBody>
                    <a:bodyPr/>
                    <a:lstStyle/>
                    <a:p>
                      <a:endParaRPr lang="en-GB" dirty="0">
                        <a:solidFill>
                          <a:schemeClr val="bg1"/>
                        </a:solidFill>
                      </a:endParaRPr>
                    </a:p>
                  </a:txBody>
                  <a:tcPr>
                    <a:solidFill>
                      <a:schemeClr val="accent5">
                        <a:lumMod val="75000"/>
                      </a:schemeClr>
                    </a:solidFill>
                  </a:tcPr>
                </a:tc>
                <a:tc gridSpan="3">
                  <a:txBody>
                    <a:bodyPr/>
                    <a:lstStyle/>
                    <a:p>
                      <a:r>
                        <a:rPr lang="en-GB" sz="1000" b="1" dirty="0">
                          <a:solidFill>
                            <a:schemeClr val="bg1"/>
                          </a:solidFill>
                        </a:rPr>
                        <a:t>Commence from April 2021</a:t>
                      </a:r>
                    </a:p>
                  </a:txBody>
                  <a:tcPr>
                    <a:solidFill>
                      <a:schemeClr val="accent5">
                        <a:lumMod val="60000"/>
                        <a:lumOff val="40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sz="1400" dirty="0">
                        <a:solidFill>
                          <a:schemeClr val="bg1"/>
                        </a:solidFill>
                      </a:endParaRPr>
                    </a:p>
                  </a:txBody>
                  <a:tcPr>
                    <a:solidFill>
                      <a:schemeClr val="accent5">
                        <a:lumMod val="50000"/>
                      </a:schemeClr>
                    </a:solidFill>
                  </a:tcPr>
                </a:tc>
                <a:extLst>
                  <a:ext uri="{0D108BD9-81ED-4DB2-BD59-A6C34878D82A}">
                    <a16:rowId xmlns:a16="http://schemas.microsoft.com/office/drawing/2014/main" val="1751497303"/>
                  </a:ext>
                </a:extLst>
              </a:tr>
            </a:tbl>
          </a:graphicData>
        </a:graphic>
      </p:graphicFrame>
      <p:graphicFrame>
        <p:nvGraphicFramePr>
          <p:cNvPr id="3" name="Table 4">
            <a:extLst>
              <a:ext uri="{FF2B5EF4-FFF2-40B4-BE49-F238E27FC236}">
                <a16:creationId xmlns:a16="http://schemas.microsoft.com/office/drawing/2014/main" id="{52FAFE4E-9E8A-4F77-B5C0-27475DB153CF}"/>
              </a:ext>
            </a:extLst>
          </p:cNvPr>
          <p:cNvGraphicFramePr>
            <a:graphicFrameLocks noGrp="1"/>
          </p:cNvGraphicFramePr>
          <p:nvPr/>
        </p:nvGraphicFramePr>
        <p:xfrm>
          <a:off x="83700" y="3577495"/>
          <a:ext cx="12024600" cy="3252784"/>
        </p:xfrm>
        <a:graphic>
          <a:graphicData uri="http://schemas.openxmlformats.org/drawingml/2006/table">
            <a:tbl>
              <a:tblPr firstRow="1" bandRow="1">
                <a:tableStyleId>{5C22544A-7EE6-4342-B048-85BDC9FD1C3A}</a:tableStyleId>
              </a:tblPr>
              <a:tblGrid>
                <a:gridCol w="1002050">
                  <a:extLst>
                    <a:ext uri="{9D8B030D-6E8A-4147-A177-3AD203B41FA5}">
                      <a16:colId xmlns:a16="http://schemas.microsoft.com/office/drawing/2014/main" val="1733707968"/>
                    </a:ext>
                  </a:extLst>
                </a:gridCol>
                <a:gridCol w="1002050">
                  <a:extLst>
                    <a:ext uri="{9D8B030D-6E8A-4147-A177-3AD203B41FA5}">
                      <a16:colId xmlns:a16="http://schemas.microsoft.com/office/drawing/2014/main" val="4034901829"/>
                    </a:ext>
                  </a:extLst>
                </a:gridCol>
                <a:gridCol w="1002050">
                  <a:extLst>
                    <a:ext uri="{9D8B030D-6E8A-4147-A177-3AD203B41FA5}">
                      <a16:colId xmlns:a16="http://schemas.microsoft.com/office/drawing/2014/main" val="909134730"/>
                    </a:ext>
                  </a:extLst>
                </a:gridCol>
                <a:gridCol w="1002050">
                  <a:extLst>
                    <a:ext uri="{9D8B030D-6E8A-4147-A177-3AD203B41FA5}">
                      <a16:colId xmlns:a16="http://schemas.microsoft.com/office/drawing/2014/main" val="2009133828"/>
                    </a:ext>
                  </a:extLst>
                </a:gridCol>
                <a:gridCol w="1002050">
                  <a:extLst>
                    <a:ext uri="{9D8B030D-6E8A-4147-A177-3AD203B41FA5}">
                      <a16:colId xmlns:a16="http://schemas.microsoft.com/office/drawing/2014/main" val="3560999145"/>
                    </a:ext>
                  </a:extLst>
                </a:gridCol>
                <a:gridCol w="1002050">
                  <a:extLst>
                    <a:ext uri="{9D8B030D-6E8A-4147-A177-3AD203B41FA5}">
                      <a16:colId xmlns:a16="http://schemas.microsoft.com/office/drawing/2014/main" val="2742542770"/>
                    </a:ext>
                  </a:extLst>
                </a:gridCol>
                <a:gridCol w="1002050">
                  <a:extLst>
                    <a:ext uri="{9D8B030D-6E8A-4147-A177-3AD203B41FA5}">
                      <a16:colId xmlns:a16="http://schemas.microsoft.com/office/drawing/2014/main" val="2514399895"/>
                    </a:ext>
                  </a:extLst>
                </a:gridCol>
                <a:gridCol w="1002050">
                  <a:extLst>
                    <a:ext uri="{9D8B030D-6E8A-4147-A177-3AD203B41FA5}">
                      <a16:colId xmlns:a16="http://schemas.microsoft.com/office/drawing/2014/main" val="238724023"/>
                    </a:ext>
                  </a:extLst>
                </a:gridCol>
                <a:gridCol w="1002050">
                  <a:extLst>
                    <a:ext uri="{9D8B030D-6E8A-4147-A177-3AD203B41FA5}">
                      <a16:colId xmlns:a16="http://schemas.microsoft.com/office/drawing/2014/main" val="87346100"/>
                    </a:ext>
                  </a:extLst>
                </a:gridCol>
                <a:gridCol w="1002050">
                  <a:extLst>
                    <a:ext uri="{9D8B030D-6E8A-4147-A177-3AD203B41FA5}">
                      <a16:colId xmlns:a16="http://schemas.microsoft.com/office/drawing/2014/main" val="864177528"/>
                    </a:ext>
                  </a:extLst>
                </a:gridCol>
                <a:gridCol w="1002050">
                  <a:extLst>
                    <a:ext uri="{9D8B030D-6E8A-4147-A177-3AD203B41FA5}">
                      <a16:colId xmlns:a16="http://schemas.microsoft.com/office/drawing/2014/main" val="2207000397"/>
                    </a:ext>
                  </a:extLst>
                </a:gridCol>
                <a:gridCol w="1002050">
                  <a:extLst>
                    <a:ext uri="{9D8B030D-6E8A-4147-A177-3AD203B41FA5}">
                      <a16:colId xmlns:a16="http://schemas.microsoft.com/office/drawing/2014/main" val="1444540106"/>
                    </a:ext>
                  </a:extLst>
                </a:gridCol>
              </a:tblGrid>
              <a:tr h="176529">
                <a:tc gridSpan="12">
                  <a:txBody>
                    <a:bodyPr/>
                    <a:lstStyle/>
                    <a:p>
                      <a:pPr algn="ctr"/>
                      <a:r>
                        <a:rPr lang="en-GB" sz="1400" dirty="0">
                          <a:solidFill>
                            <a:schemeClr val="bg1"/>
                          </a:solidFill>
                        </a:rPr>
                        <a:t>Year 2- July 2021- 30 June 2022</a:t>
                      </a: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extLst>
                  <a:ext uri="{0D108BD9-81ED-4DB2-BD59-A6C34878D82A}">
                    <a16:rowId xmlns:a16="http://schemas.microsoft.com/office/drawing/2014/main" val="2858008180"/>
                  </a:ext>
                </a:extLst>
              </a:tr>
              <a:tr h="352081">
                <a:tc>
                  <a:txBody>
                    <a:bodyPr/>
                    <a:lstStyle/>
                    <a:p>
                      <a:pPr algn="ctr"/>
                      <a:r>
                        <a:rPr lang="en-GB" sz="1000" b="1" dirty="0">
                          <a:solidFill>
                            <a:schemeClr val="bg1"/>
                          </a:solidFill>
                        </a:rPr>
                        <a:t>July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August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September  2021</a:t>
                      </a:r>
                    </a:p>
                  </a:txBody>
                  <a:tcPr>
                    <a:solidFill>
                      <a:schemeClr val="accent1">
                        <a:lumMod val="50000"/>
                      </a:schemeClr>
                    </a:solidFill>
                  </a:tcPr>
                </a:tc>
                <a:tc>
                  <a:txBody>
                    <a:bodyPr/>
                    <a:lstStyle/>
                    <a:p>
                      <a:pPr algn="ctr"/>
                      <a:r>
                        <a:rPr lang="en-GB" sz="1000" b="1" dirty="0">
                          <a:solidFill>
                            <a:schemeClr val="bg1"/>
                          </a:solidFill>
                        </a:rPr>
                        <a:t>October</a:t>
                      </a:r>
                    </a:p>
                    <a:p>
                      <a:pPr algn="ctr"/>
                      <a:r>
                        <a:rPr lang="en-GB" sz="1000" b="1" dirty="0">
                          <a:solidFill>
                            <a:schemeClr val="bg1"/>
                          </a:solidFill>
                        </a:rPr>
                        <a:t> 2021</a:t>
                      </a:r>
                    </a:p>
                  </a:txBody>
                  <a:tcPr>
                    <a:solidFill>
                      <a:schemeClr val="accent1">
                        <a:lumMod val="50000"/>
                      </a:schemeClr>
                    </a:solidFill>
                  </a:tcPr>
                </a:tc>
                <a:tc>
                  <a:txBody>
                    <a:bodyPr/>
                    <a:lstStyle/>
                    <a:p>
                      <a:pPr algn="ctr"/>
                      <a:r>
                        <a:rPr lang="en-GB" sz="1000" b="1" dirty="0">
                          <a:solidFill>
                            <a:schemeClr val="bg1"/>
                          </a:solidFill>
                        </a:rPr>
                        <a:t>November 2021</a:t>
                      </a:r>
                    </a:p>
                  </a:txBody>
                  <a:tcPr>
                    <a:solidFill>
                      <a:schemeClr val="accent1">
                        <a:lumMod val="50000"/>
                      </a:schemeClr>
                    </a:solidFill>
                  </a:tcPr>
                </a:tc>
                <a:tc>
                  <a:txBody>
                    <a:bodyPr/>
                    <a:lstStyle/>
                    <a:p>
                      <a:pPr algn="ctr"/>
                      <a:r>
                        <a:rPr lang="en-GB" sz="1000" b="1" dirty="0">
                          <a:solidFill>
                            <a:schemeClr val="bg1"/>
                          </a:solidFill>
                        </a:rPr>
                        <a:t>December</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January</a:t>
                      </a:r>
                    </a:p>
                    <a:p>
                      <a:pPr algn="ctr"/>
                      <a:r>
                        <a:rPr lang="en-GB" sz="1000" b="1" dirty="0">
                          <a:solidFill>
                            <a:schemeClr val="bg1"/>
                          </a:solidFill>
                        </a:rPr>
                        <a:t>2022</a:t>
                      </a:r>
                    </a:p>
                  </a:txBody>
                  <a:tcPr>
                    <a:solidFill>
                      <a:schemeClr val="accent1">
                        <a:lumMod val="50000"/>
                      </a:schemeClr>
                    </a:solidFill>
                  </a:tcPr>
                </a:tc>
                <a:tc>
                  <a:txBody>
                    <a:bodyPr/>
                    <a:lstStyle/>
                    <a:p>
                      <a:pPr algn="ctr"/>
                      <a:r>
                        <a:rPr lang="en-GB" sz="1000" b="1" dirty="0">
                          <a:solidFill>
                            <a:schemeClr val="bg1"/>
                          </a:solidFill>
                        </a:rPr>
                        <a:t>February</a:t>
                      </a:r>
                    </a:p>
                    <a:p>
                      <a:pPr algn="ctr"/>
                      <a:r>
                        <a:rPr lang="en-GB" sz="1000" b="1" dirty="0">
                          <a:solidFill>
                            <a:schemeClr val="bg1"/>
                          </a:solidFill>
                        </a:rPr>
                        <a:t> 2022</a:t>
                      </a:r>
                    </a:p>
                  </a:txBody>
                  <a:tcPr>
                    <a:solidFill>
                      <a:schemeClr val="accent1">
                        <a:lumMod val="50000"/>
                      </a:schemeClr>
                    </a:solidFill>
                  </a:tcPr>
                </a:tc>
                <a:tc>
                  <a:txBody>
                    <a:bodyPr/>
                    <a:lstStyle/>
                    <a:p>
                      <a:pPr algn="ctr"/>
                      <a:r>
                        <a:rPr lang="en-GB" sz="1000" b="1" dirty="0">
                          <a:solidFill>
                            <a:schemeClr val="bg1"/>
                          </a:solidFill>
                        </a:rPr>
                        <a:t>March </a:t>
                      </a:r>
                    </a:p>
                    <a:p>
                      <a:pPr algn="ctr"/>
                      <a:r>
                        <a:rPr lang="en-GB" sz="1000" b="1" dirty="0">
                          <a:solidFill>
                            <a:schemeClr val="bg1"/>
                          </a:solidFill>
                        </a:rPr>
                        <a:t>2022</a:t>
                      </a:r>
                    </a:p>
                  </a:txBody>
                  <a:tcPr>
                    <a:solidFill>
                      <a:schemeClr val="accent1">
                        <a:lumMod val="50000"/>
                      </a:schemeClr>
                    </a:solidFill>
                  </a:tcPr>
                </a:tc>
                <a:tc>
                  <a:txBody>
                    <a:bodyPr/>
                    <a:lstStyle/>
                    <a:p>
                      <a:pPr algn="ctr"/>
                      <a:r>
                        <a:rPr lang="en-GB" sz="1000" b="1" dirty="0">
                          <a:solidFill>
                            <a:schemeClr val="bg1"/>
                          </a:solidFill>
                        </a:rPr>
                        <a:t>April </a:t>
                      </a:r>
                    </a:p>
                    <a:p>
                      <a:pPr algn="ctr"/>
                      <a:r>
                        <a:rPr lang="en-GB" sz="1000" b="1" dirty="0">
                          <a:solidFill>
                            <a:schemeClr val="bg1"/>
                          </a:solidFill>
                        </a:rPr>
                        <a:t>2022</a:t>
                      </a:r>
                    </a:p>
                  </a:txBody>
                  <a:tcPr>
                    <a:solidFill>
                      <a:schemeClr val="accent1">
                        <a:lumMod val="50000"/>
                      </a:schemeClr>
                    </a:solidFill>
                  </a:tcPr>
                </a:tc>
                <a:tc>
                  <a:txBody>
                    <a:bodyPr/>
                    <a:lstStyle/>
                    <a:p>
                      <a:pPr algn="ctr"/>
                      <a:r>
                        <a:rPr lang="en-GB" sz="1000" b="1" dirty="0">
                          <a:solidFill>
                            <a:schemeClr val="bg1"/>
                          </a:solidFill>
                        </a:rPr>
                        <a:t>May </a:t>
                      </a:r>
                    </a:p>
                    <a:p>
                      <a:pPr algn="ctr"/>
                      <a:r>
                        <a:rPr lang="en-GB" sz="1000" b="1" dirty="0">
                          <a:solidFill>
                            <a:schemeClr val="bg1"/>
                          </a:solidFill>
                        </a:rPr>
                        <a:t>2022</a:t>
                      </a:r>
                    </a:p>
                  </a:txBody>
                  <a:tcPr>
                    <a:solidFill>
                      <a:schemeClr val="accent1">
                        <a:lumMod val="50000"/>
                      </a:schemeClr>
                    </a:solidFill>
                  </a:tcPr>
                </a:tc>
                <a:tc>
                  <a:txBody>
                    <a:bodyPr/>
                    <a:lstStyle/>
                    <a:p>
                      <a:pPr algn="ctr"/>
                      <a:r>
                        <a:rPr lang="en-GB" sz="1000" b="1" dirty="0">
                          <a:solidFill>
                            <a:schemeClr val="bg1"/>
                          </a:solidFill>
                        </a:rPr>
                        <a:t>June </a:t>
                      </a:r>
                    </a:p>
                    <a:p>
                      <a:pPr algn="ctr"/>
                      <a:r>
                        <a:rPr lang="en-GB" sz="1000" b="1" dirty="0">
                          <a:solidFill>
                            <a:schemeClr val="bg1"/>
                          </a:solidFill>
                        </a:rPr>
                        <a:t>2022 COMPLETE</a:t>
                      </a:r>
                    </a:p>
                  </a:txBody>
                  <a:tcPr>
                    <a:solidFill>
                      <a:schemeClr val="accent1">
                        <a:lumMod val="50000"/>
                      </a:schemeClr>
                    </a:solidFill>
                  </a:tcPr>
                </a:tc>
                <a:extLst>
                  <a:ext uri="{0D108BD9-81ED-4DB2-BD59-A6C34878D82A}">
                    <a16:rowId xmlns:a16="http://schemas.microsoft.com/office/drawing/2014/main" val="1996749933"/>
                  </a:ext>
                </a:extLst>
              </a:tr>
              <a:tr h="209785">
                <a:tc gridSpan="1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solidFill>
                            <a:schemeClr val="bg1"/>
                          </a:solidFill>
                        </a:rPr>
                        <a:t>Support and Networking (suggested 1 session per month) Coaching to commence during Year 2 January 2022-June 2022</a:t>
                      </a:r>
                    </a:p>
                  </a:txBody>
                  <a:tcPr>
                    <a:solidFill>
                      <a:schemeClr val="accent6">
                        <a:lumMod val="7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14094377"/>
                  </a:ext>
                </a:extLst>
              </a:tr>
              <a:tr h="149488">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i="1" dirty="0">
                          <a:solidFill>
                            <a:schemeClr val="bg1"/>
                          </a:solidFill>
                        </a:rPr>
                        <a:t>Virtual GP Network, Networking </a:t>
                      </a:r>
                    </a:p>
                  </a:txBody>
                  <a:tcPr>
                    <a:solidFill>
                      <a:schemeClr val="accent6">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solidFill>
                            <a:schemeClr val="bg1"/>
                          </a:solidFill>
                        </a:rPr>
                        <a:t>Coaching TBC </a:t>
                      </a: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extLst>
                  <a:ext uri="{0D108BD9-81ED-4DB2-BD59-A6C34878D82A}">
                    <a16:rowId xmlns:a16="http://schemas.microsoft.com/office/drawing/2014/main" val="3578678298"/>
                  </a:ext>
                </a:extLst>
              </a:tr>
              <a:tr h="0">
                <a:tc gridSpan="1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solidFill>
                            <a:schemeClr val="bg1"/>
                          </a:solidFill>
                        </a:rPr>
                        <a:t>Learning and Development- Training Hub Learning  Management System- (suggested 1 session per month combined with the above)</a:t>
                      </a:r>
                    </a:p>
                  </a:txBody>
                  <a:tcPr>
                    <a:solidFill>
                      <a:schemeClr val="accent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41899346"/>
                  </a:ext>
                </a:extLst>
              </a:tr>
              <a:tr h="0">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i="1" dirty="0">
                          <a:solidFill>
                            <a:schemeClr val="bg1"/>
                          </a:solidFill>
                        </a:rPr>
                        <a:t>Modules can be selected by the Learner in discussion with their Mentor and Training Hub to include Remote Working and Practice Management skills</a:t>
                      </a:r>
                    </a:p>
                  </a:txBody>
                  <a:tcPr>
                    <a:solidFill>
                      <a:schemeClr val="accent2">
                        <a:lumMod val="7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endParaRPr lang="en-GB"/>
                    </a:p>
                  </a:txBody>
                  <a:tcPr/>
                </a:tc>
                <a:extLst>
                  <a:ext uri="{0D108BD9-81ED-4DB2-BD59-A6C34878D82A}">
                    <a16:rowId xmlns:a16="http://schemas.microsoft.com/office/drawing/2014/main" val="3613884367"/>
                  </a:ext>
                </a:extLst>
              </a:tr>
              <a:tr h="145376">
                <a:tc gridSpan="1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i="0" dirty="0">
                          <a:solidFill>
                            <a:schemeClr val="bg1"/>
                          </a:solidFill>
                        </a:rPr>
                        <a:t>Mentorship</a:t>
                      </a:r>
                      <a:r>
                        <a:rPr kumimoji="0" lang="en-GB" sz="10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1 session per month with assigned Mentor </a:t>
                      </a:r>
                      <a:endParaRPr lang="en-GB" sz="1000" i="1" dirty="0">
                        <a:solidFill>
                          <a:schemeClr val="bg1"/>
                        </a:solidFill>
                      </a:endParaRPr>
                    </a:p>
                  </a:txBody>
                  <a:tcPr>
                    <a:solidFill>
                      <a:schemeClr val="tx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68891276"/>
                  </a:ext>
                </a:extLst>
              </a:tr>
              <a:tr h="0">
                <a:tc>
                  <a:txBody>
                    <a:bodyPr/>
                    <a:lstStyle/>
                    <a:p>
                      <a:pPr algn="ctr"/>
                      <a:r>
                        <a:rPr lang="en-GB" sz="1000" dirty="0">
                          <a:solidFill>
                            <a:schemeClr val="bg1"/>
                          </a:solidFill>
                          <a:sym typeface="Wingdings" panose="05000000000000000000" pitchFamily="2" charset="2"/>
                        </a:rPr>
                        <a:t></a:t>
                      </a:r>
                      <a:endParaRPr lang="en-GB" sz="1000" dirty="0">
                        <a:solidFill>
                          <a:schemeClr val="bg1"/>
                        </a:solidFill>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extLst>
                  <a:ext uri="{0D108BD9-81ED-4DB2-BD59-A6C34878D82A}">
                    <a16:rowId xmlns:a16="http://schemas.microsoft.com/office/drawing/2014/main" val="2594314777"/>
                  </a:ext>
                </a:extLst>
              </a:tr>
              <a:tr h="352081">
                <a:tc gridSpan="12">
                  <a:txBody>
                    <a:bodyPr/>
                    <a:lstStyle/>
                    <a:p>
                      <a:r>
                        <a:rPr lang="en-GB" sz="1200" b="1" i="1" dirty="0">
                          <a:solidFill>
                            <a:schemeClr val="bg1"/>
                          </a:solidFill>
                          <a:latin typeface="Arial" panose="020B0604020202020204" pitchFamily="34" charset="0"/>
                          <a:cs typeface="Arial" panose="020B0604020202020204" pitchFamily="34" charset="0"/>
                        </a:rPr>
                        <a:t>PCN Portfolio working–Continue project work to Dec 2021, then access to Shadowing Opportunities/MDTs (January 2022-June 2022 suggested 2 sessions per month)</a:t>
                      </a:r>
                      <a:endParaRPr lang="en-GB" sz="1200" i="1" dirty="0">
                        <a:solidFill>
                          <a:schemeClr val="bg1"/>
                        </a:solidFill>
                        <a:latin typeface="Arial" panose="020B0604020202020204" pitchFamily="34" charset="0"/>
                        <a:cs typeface="Arial" panose="020B0604020202020204" pitchFamily="34" charset="0"/>
                      </a:endParaRPr>
                    </a:p>
                  </a:txBody>
                  <a:tcPr>
                    <a:solidFill>
                      <a:schemeClr val="accent5">
                        <a:lumMod val="75000"/>
                      </a:schemeClr>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extLst>
                  <a:ext uri="{0D108BD9-81ED-4DB2-BD59-A6C34878D82A}">
                    <a16:rowId xmlns:a16="http://schemas.microsoft.com/office/drawing/2014/main" val="2574058936"/>
                  </a:ext>
                </a:extLst>
              </a:tr>
              <a:tr h="357184">
                <a:tc gridSpan="6">
                  <a:txBody>
                    <a:bodyPr/>
                    <a:lstStyle/>
                    <a:p>
                      <a:pPr algn="ctr"/>
                      <a:r>
                        <a:rPr lang="en-GB" sz="1200" dirty="0">
                          <a:solidFill>
                            <a:schemeClr val="bg1"/>
                          </a:solidFill>
                        </a:rPr>
                        <a:t>PCN Portfolio work to December 2021 </a:t>
                      </a:r>
                    </a:p>
                  </a:txBody>
                  <a:tcPr>
                    <a:solidFill>
                      <a:schemeClr val="accent5">
                        <a:lumMod val="60000"/>
                        <a:lumOff val="40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pPr algn="ctr"/>
                      <a:endParaRPr lang="en-GB" dirty="0">
                        <a:solidFill>
                          <a:schemeClr val="bg1"/>
                        </a:solidFill>
                      </a:endParaRPr>
                    </a:p>
                  </a:txBody>
                  <a:tcPr>
                    <a:solidFill>
                      <a:schemeClr val="accent5">
                        <a:lumMod val="5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Shadowing Opportunities/MDTs</a:t>
                      </a:r>
                    </a:p>
                    <a:p>
                      <a:endParaRPr lang="en-GB" dirty="0">
                        <a:solidFill>
                          <a:schemeClr val="bg1"/>
                        </a:solidFill>
                      </a:endParaRPr>
                    </a:p>
                  </a:txBody>
                  <a:tcPr>
                    <a:solidFill>
                      <a:schemeClr val="accent5">
                        <a:lumMod val="60000"/>
                        <a:lumOff val="40000"/>
                      </a:schemeClr>
                    </a:solidFill>
                  </a:tcPr>
                </a:tc>
                <a:tc hMerge="1">
                  <a:txBody>
                    <a:bodyPr/>
                    <a:lstStyle/>
                    <a:p>
                      <a:endParaRPr lang="en-GB" dirty="0">
                        <a:solidFill>
                          <a:schemeClr val="bg1"/>
                        </a:solidFill>
                      </a:endParaRPr>
                    </a:p>
                  </a:txBody>
                  <a:tcPr>
                    <a:solidFill>
                      <a:schemeClr val="accent5">
                        <a:lumMod val="75000"/>
                      </a:schemeClr>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Shadowing Opportunities/MDTs to start January 2022 </a:t>
                      </a:r>
                    </a:p>
                  </a:txBody>
                  <a:tcPr>
                    <a:solidFill>
                      <a:schemeClr val="accent5">
                        <a:lumMod val="60000"/>
                        <a:lumOff val="40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dirty="0">
                        <a:solidFill>
                          <a:schemeClr val="bg1"/>
                        </a:solidFill>
                      </a:endParaRPr>
                    </a:p>
                  </a:txBody>
                  <a:tcPr>
                    <a:solidFill>
                      <a:schemeClr val="accent5">
                        <a:lumMod val="50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sz="1400" dirty="0">
                        <a:solidFill>
                          <a:schemeClr val="bg1"/>
                        </a:solidFill>
                      </a:endParaRPr>
                    </a:p>
                  </a:txBody>
                  <a:tcPr>
                    <a:solidFill>
                      <a:schemeClr val="accent5">
                        <a:lumMod val="50000"/>
                      </a:schemeClr>
                    </a:solidFill>
                  </a:tcPr>
                </a:tc>
                <a:extLst>
                  <a:ext uri="{0D108BD9-81ED-4DB2-BD59-A6C34878D82A}">
                    <a16:rowId xmlns:a16="http://schemas.microsoft.com/office/drawing/2014/main" val="1751497303"/>
                  </a:ext>
                </a:extLst>
              </a:tr>
            </a:tbl>
          </a:graphicData>
        </a:graphic>
      </p:graphicFrame>
    </p:spTree>
    <p:extLst>
      <p:ext uri="{BB962C8B-B14F-4D97-AF65-F5344CB8AC3E}">
        <p14:creationId xmlns:p14="http://schemas.microsoft.com/office/powerpoint/2010/main" val="1560760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7721"/>
            <a:ext cx="12192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GP Fellowship Cohort 2 (1 January 2021- 31 December 2022)</a:t>
            </a:r>
          </a:p>
        </p:txBody>
      </p:sp>
      <p:graphicFrame>
        <p:nvGraphicFramePr>
          <p:cNvPr id="4" name="Table 4">
            <a:extLst>
              <a:ext uri="{FF2B5EF4-FFF2-40B4-BE49-F238E27FC236}">
                <a16:creationId xmlns:a16="http://schemas.microsoft.com/office/drawing/2014/main" id="{B429D22A-387B-42D7-9A6B-598BC9092FF8}"/>
              </a:ext>
            </a:extLst>
          </p:cNvPr>
          <p:cNvGraphicFramePr>
            <a:graphicFrameLocks noGrp="1"/>
          </p:cNvGraphicFramePr>
          <p:nvPr>
            <p:extLst>
              <p:ext uri="{D42A27DB-BD31-4B8C-83A1-F6EECF244321}">
                <p14:modId xmlns:p14="http://schemas.microsoft.com/office/powerpoint/2010/main" val="2303704289"/>
              </p:ext>
            </p:extLst>
          </p:nvPr>
        </p:nvGraphicFramePr>
        <p:xfrm>
          <a:off x="83700" y="425810"/>
          <a:ext cx="12024600" cy="3229900"/>
        </p:xfrm>
        <a:graphic>
          <a:graphicData uri="http://schemas.openxmlformats.org/drawingml/2006/table">
            <a:tbl>
              <a:tblPr firstRow="1" bandRow="1">
                <a:tableStyleId>{5C22544A-7EE6-4342-B048-85BDC9FD1C3A}</a:tableStyleId>
              </a:tblPr>
              <a:tblGrid>
                <a:gridCol w="724683">
                  <a:extLst>
                    <a:ext uri="{9D8B030D-6E8A-4147-A177-3AD203B41FA5}">
                      <a16:colId xmlns:a16="http://schemas.microsoft.com/office/drawing/2014/main" val="1733707968"/>
                    </a:ext>
                  </a:extLst>
                </a:gridCol>
                <a:gridCol w="277367">
                  <a:extLst>
                    <a:ext uri="{9D8B030D-6E8A-4147-A177-3AD203B41FA5}">
                      <a16:colId xmlns:a16="http://schemas.microsoft.com/office/drawing/2014/main" val="73775783"/>
                    </a:ext>
                  </a:extLst>
                </a:gridCol>
                <a:gridCol w="1002050">
                  <a:extLst>
                    <a:ext uri="{9D8B030D-6E8A-4147-A177-3AD203B41FA5}">
                      <a16:colId xmlns:a16="http://schemas.microsoft.com/office/drawing/2014/main" val="4034901829"/>
                    </a:ext>
                  </a:extLst>
                </a:gridCol>
                <a:gridCol w="1002050">
                  <a:extLst>
                    <a:ext uri="{9D8B030D-6E8A-4147-A177-3AD203B41FA5}">
                      <a16:colId xmlns:a16="http://schemas.microsoft.com/office/drawing/2014/main" val="909134730"/>
                    </a:ext>
                  </a:extLst>
                </a:gridCol>
                <a:gridCol w="1002050">
                  <a:extLst>
                    <a:ext uri="{9D8B030D-6E8A-4147-A177-3AD203B41FA5}">
                      <a16:colId xmlns:a16="http://schemas.microsoft.com/office/drawing/2014/main" val="2009133828"/>
                    </a:ext>
                  </a:extLst>
                </a:gridCol>
                <a:gridCol w="1002050">
                  <a:extLst>
                    <a:ext uri="{9D8B030D-6E8A-4147-A177-3AD203B41FA5}">
                      <a16:colId xmlns:a16="http://schemas.microsoft.com/office/drawing/2014/main" val="3560999145"/>
                    </a:ext>
                  </a:extLst>
                </a:gridCol>
                <a:gridCol w="1002050">
                  <a:extLst>
                    <a:ext uri="{9D8B030D-6E8A-4147-A177-3AD203B41FA5}">
                      <a16:colId xmlns:a16="http://schemas.microsoft.com/office/drawing/2014/main" val="2742542770"/>
                    </a:ext>
                  </a:extLst>
                </a:gridCol>
                <a:gridCol w="1002050">
                  <a:extLst>
                    <a:ext uri="{9D8B030D-6E8A-4147-A177-3AD203B41FA5}">
                      <a16:colId xmlns:a16="http://schemas.microsoft.com/office/drawing/2014/main" val="2514399895"/>
                    </a:ext>
                  </a:extLst>
                </a:gridCol>
                <a:gridCol w="1002050">
                  <a:extLst>
                    <a:ext uri="{9D8B030D-6E8A-4147-A177-3AD203B41FA5}">
                      <a16:colId xmlns:a16="http://schemas.microsoft.com/office/drawing/2014/main" val="238724023"/>
                    </a:ext>
                  </a:extLst>
                </a:gridCol>
                <a:gridCol w="1002050">
                  <a:extLst>
                    <a:ext uri="{9D8B030D-6E8A-4147-A177-3AD203B41FA5}">
                      <a16:colId xmlns:a16="http://schemas.microsoft.com/office/drawing/2014/main" val="87346100"/>
                    </a:ext>
                  </a:extLst>
                </a:gridCol>
                <a:gridCol w="1002050">
                  <a:extLst>
                    <a:ext uri="{9D8B030D-6E8A-4147-A177-3AD203B41FA5}">
                      <a16:colId xmlns:a16="http://schemas.microsoft.com/office/drawing/2014/main" val="864177528"/>
                    </a:ext>
                  </a:extLst>
                </a:gridCol>
                <a:gridCol w="1002050">
                  <a:extLst>
                    <a:ext uri="{9D8B030D-6E8A-4147-A177-3AD203B41FA5}">
                      <a16:colId xmlns:a16="http://schemas.microsoft.com/office/drawing/2014/main" val="2207000397"/>
                    </a:ext>
                  </a:extLst>
                </a:gridCol>
                <a:gridCol w="1002050">
                  <a:extLst>
                    <a:ext uri="{9D8B030D-6E8A-4147-A177-3AD203B41FA5}">
                      <a16:colId xmlns:a16="http://schemas.microsoft.com/office/drawing/2014/main" val="1444540106"/>
                    </a:ext>
                  </a:extLst>
                </a:gridCol>
              </a:tblGrid>
              <a:tr h="234312">
                <a:tc gridSpan="13">
                  <a:txBody>
                    <a:bodyPr/>
                    <a:lstStyle/>
                    <a:p>
                      <a:pPr algn="ctr"/>
                      <a:r>
                        <a:rPr lang="en-GB" sz="1400" dirty="0">
                          <a:solidFill>
                            <a:schemeClr val="bg1"/>
                          </a:solidFill>
                        </a:rPr>
                        <a:t>Year 1 January 2021-December 2021</a:t>
                      </a:r>
                    </a:p>
                  </a:txBody>
                  <a:tcPr>
                    <a:solidFill>
                      <a:schemeClr val="accent1">
                        <a:lumMod val="50000"/>
                      </a:schemeClr>
                    </a:solidFill>
                  </a:tcPr>
                </a:tc>
                <a:tc hMerge="1">
                  <a:txBody>
                    <a:bodyPr/>
                    <a:lstStyle/>
                    <a:p>
                      <a:endParaRPr lang="en-GB"/>
                    </a:p>
                  </a:txBody>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extLst>
                  <a:ext uri="{0D108BD9-81ED-4DB2-BD59-A6C34878D82A}">
                    <a16:rowId xmlns:a16="http://schemas.microsoft.com/office/drawing/2014/main" val="4029121794"/>
                  </a:ext>
                </a:extLst>
              </a:tr>
              <a:tr h="380756">
                <a:tc gridSpan="2">
                  <a:txBody>
                    <a:bodyPr/>
                    <a:lstStyle/>
                    <a:p>
                      <a:pPr algn="ctr"/>
                      <a:r>
                        <a:rPr lang="en-GB" sz="1000" b="1" dirty="0">
                          <a:solidFill>
                            <a:schemeClr val="bg1"/>
                          </a:solidFill>
                        </a:rPr>
                        <a:t>January</a:t>
                      </a:r>
                    </a:p>
                    <a:p>
                      <a:pPr algn="ctr"/>
                      <a:r>
                        <a:rPr lang="en-GB" sz="1000" b="1" dirty="0">
                          <a:solidFill>
                            <a:schemeClr val="bg1"/>
                          </a:solidFill>
                        </a:rPr>
                        <a:t> 2021</a:t>
                      </a:r>
                    </a:p>
                  </a:txBody>
                  <a:tcPr>
                    <a:solidFill>
                      <a:schemeClr val="accent1">
                        <a:lumMod val="50000"/>
                      </a:schemeClr>
                    </a:solidFill>
                  </a:tcPr>
                </a:tc>
                <a:tc hMerge="1">
                  <a:txBody>
                    <a:bodyPr/>
                    <a:lstStyle/>
                    <a:p>
                      <a:pPr algn="ctr"/>
                      <a:endParaRPr lang="en-GB" sz="1000" b="1" dirty="0">
                        <a:solidFill>
                          <a:schemeClr val="bg1"/>
                        </a:solidFill>
                      </a:endParaRPr>
                    </a:p>
                  </a:txBody>
                  <a:tcPr>
                    <a:solidFill>
                      <a:schemeClr val="accent1">
                        <a:lumMod val="50000"/>
                      </a:schemeClr>
                    </a:solidFill>
                  </a:tcPr>
                </a:tc>
                <a:tc>
                  <a:txBody>
                    <a:bodyPr/>
                    <a:lstStyle/>
                    <a:p>
                      <a:pPr algn="ctr"/>
                      <a:r>
                        <a:rPr lang="en-GB" sz="1000" b="1" dirty="0">
                          <a:solidFill>
                            <a:schemeClr val="bg1"/>
                          </a:solidFill>
                        </a:rPr>
                        <a:t>February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March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April</a:t>
                      </a:r>
                    </a:p>
                    <a:p>
                      <a:pPr algn="ctr"/>
                      <a:r>
                        <a:rPr lang="en-GB" sz="1000" b="1" dirty="0">
                          <a:solidFill>
                            <a:schemeClr val="bg1"/>
                          </a:solidFill>
                        </a:rPr>
                        <a:t> 2021</a:t>
                      </a:r>
                    </a:p>
                  </a:txBody>
                  <a:tcPr>
                    <a:solidFill>
                      <a:schemeClr val="accent1">
                        <a:lumMod val="50000"/>
                      </a:schemeClr>
                    </a:solidFill>
                  </a:tcPr>
                </a:tc>
                <a:tc>
                  <a:txBody>
                    <a:bodyPr/>
                    <a:lstStyle/>
                    <a:p>
                      <a:pPr algn="ctr"/>
                      <a:r>
                        <a:rPr lang="en-GB" sz="1000" b="1" dirty="0">
                          <a:solidFill>
                            <a:schemeClr val="bg1"/>
                          </a:solidFill>
                        </a:rPr>
                        <a:t>May</a:t>
                      </a:r>
                    </a:p>
                    <a:p>
                      <a:pPr algn="ctr"/>
                      <a:r>
                        <a:rPr lang="en-GB" sz="1000" b="1" dirty="0">
                          <a:solidFill>
                            <a:schemeClr val="bg1"/>
                          </a:solidFill>
                        </a:rPr>
                        <a:t> 2021</a:t>
                      </a:r>
                    </a:p>
                  </a:txBody>
                  <a:tcPr>
                    <a:solidFill>
                      <a:schemeClr val="accent1">
                        <a:lumMod val="50000"/>
                      </a:schemeClr>
                    </a:solidFill>
                  </a:tcPr>
                </a:tc>
                <a:tc>
                  <a:txBody>
                    <a:bodyPr/>
                    <a:lstStyle/>
                    <a:p>
                      <a:pPr algn="ctr"/>
                      <a:r>
                        <a:rPr lang="en-GB" sz="1000" b="1" dirty="0">
                          <a:solidFill>
                            <a:schemeClr val="bg1"/>
                          </a:solidFill>
                        </a:rPr>
                        <a:t>June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July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August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September 2021</a:t>
                      </a:r>
                    </a:p>
                  </a:txBody>
                  <a:tcPr>
                    <a:solidFill>
                      <a:schemeClr val="accent1">
                        <a:lumMod val="50000"/>
                      </a:schemeClr>
                    </a:solidFill>
                  </a:tcPr>
                </a:tc>
                <a:tc>
                  <a:txBody>
                    <a:bodyPr/>
                    <a:lstStyle/>
                    <a:p>
                      <a:pPr algn="ctr"/>
                      <a:r>
                        <a:rPr lang="en-GB" sz="1000" b="1" dirty="0">
                          <a:solidFill>
                            <a:schemeClr val="bg1"/>
                          </a:solidFill>
                        </a:rPr>
                        <a:t>October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November 2021</a:t>
                      </a:r>
                    </a:p>
                  </a:txBody>
                  <a:tcPr>
                    <a:solidFill>
                      <a:schemeClr val="accent1">
                        <a:lumMod val="50000"/>
                      </a:schemeClr>
                    </a:solidFill>
                  </a:tcPr>
                </a:tc>
                <a:tc>
                  <a:txBody>
                    <a:bodyPr/>
                    <a:lstStyle/>
                    <a:p>
                      <a:pPr algn="ctr"/>
                      <a:r>
                        <a:rPr lang="en-GB" sz="1000" b="1" dirty="0">
                          <a:solidFill>
                            <a:schemeClr val="bg1"/>
                          </a:solidFill>
                        </a:rPr>
                        <a:t>December 2021</a:t>
                      </a:r>
                    </a:p>
                  </a:txBody>
                  <a:tcPr>
                    <a:solidFill>
                      <a:schemeClr val="accent1">
                        <a:lumMod val="50000"/>
                      </a:schemeClr>
                    </a:solidFill>
                  </a:tcPr>
                </a:tc>
                <a:extLst>
                  <a:ext uri="{0D108BD9-81ED-4DB2-BD59-A6C34878D82A}">
                    <a16:rowId xmlns:a16="http://schemas.microsoft.com/office/drawing/2014/main" val="1996749933"/>
                  </a:ext>
                </a:extLst>
              </a:tr>
              <a:tr h="283761">
                <a:tc gridSpan="1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solidFill>
                            <a:schemeClr val="bg1"/>
                          </a:solidFill>
                        </a:rPr>
                        <a:t>Support and Networking  (suggested 1 session per month based on FTE GP) </a:t>
                      </a:r>
                    </a:p>
                  </a:txBody>
                  <a:tcPr>
                    <a:solidFill>
                      <a:schemeClr val="accent6">
                        <a:lumMod val="7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14094377"/>
                  </a:ext>
                </a:extLst>
              </a:tr>
              <a:tr h="25438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dirty="0">
                          <a:solidFill>
                            <a:schemeClr val="bg1"/>
                          </a:solidFill>
                        </a:rPr>
                        <a:t>Welcome Day </a:t>
                      </a:r>
                    </a:p>
                  </a:txBody>
                  <a:tcPr>
                    <a:solidFill>
                      <a:schemeClr val="accent6">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dirty="0">
                          <a:solidFill>
                            <a:schemeClr val="bg1"/>
                          </a:solidFill>
                        </a:rPr>
                        <a:t>Matched with Mentor/ PDP</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dirty="0">
                          <a:solidFill>
                            <a:schemeClr val="bg1"/>
                          </a:solidFill>
                        </a:rPr>
                        <a:t>Join Virtual GP Network</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extLst>
                  <a:ext uri="{0D108BD9-81ED-4DB2-BD59-A6C34878D82A}">
                    <a16:rowId xmlns:a16="http://schemas.microsoft.com/office/drawing/2014/main" val="3578678298"/>
                  </a:ext>
                </a:extLst>
              </a:tr>
              <a:tr h="283761">
                <a:tc gridSpan="1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solidFill>
                            <a:schemeClr val="bg1"/>
                          </a:solidFill>
                        </a:rPr>
                        <a:t>Mentorship</a:t>
                      </a:r>
                      <a:r>
                        <a:rPr kumimoji="0" lang="en-GB" sz="1200" b="1"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1 session per month with assigned Mentor </a:t>
                      </a:r>
                      <a:endParaRPr lang="en-GB" sz="1200" b="1" i="1" dirty="0">
                        <a:solidFill>
                          <a:schemeClr val="bg1"/>
                        </a:solidFill>
                      </a:endParaRPr>
                    </a:p>
                  </a:txBody>
                  <a:tcPr>
                    <a:solidFill>
                      <a:schemeClr val="tx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68891276"/>
                  </a:ext>
                </a:extLst>
              </a:tr>
              <a:tr h="234312">
                <a:tc gridSpan="2">
                  <a:txBody>
                    <a:bodyPr/>
                    <a:lstStyle/>
                    <a:p>
                      <a:pPr algn="ctr"/>
                      <a:r>
                        <a:rPr lang="en-GB" sz="1000" dirty="0">
                          <a:solidFill>
                            <a:schemeClr val="bg1"/>
                          </a:solidFill>
                          <a:sym typeface="Wingdings" panose="05000000000000000000" pitchFamily="2" charset="2"/>
                        </a:rPr>
                        <a:t></a:t>
                      </a:r>
                      <a:endParaRPr lang="en-GB" sz="1000" dirty="0">
                        <a:solidFill>
                          <a:schemeClr val="bg1"/>
                        </a:solidFill>
                      </a:endParaRPr>
                    </a:p>
                  </a:txBody>
                  <a:tcPr>
                    <a:solidFill>
                      <a:schemeClr val="tx2">
                        <a:lumMod val="60000"/>
                        <a:lumOff val="40000"/>
                      </a:schemeClr>
                    </a:solidFill>
                  </a:tcPr>
                </a:tc>
                <a:tc hMerge="1">
                  <a:txBody>
                    <a:bodyPr/>
                    <a:lstStyle/>
                    <a:p>
                      <a:pPr algn="ctr"/>
                      <a:endParaRPr lang="en-GB" sz="1000" dirty="0">
                        <a:solidFill>
                          <a:schemeClr val="bg1"/>
                        </a:solidFill>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extLst>
                  <a:ext uri="{0D108BD9-81ED-4DB2-BD59-A6C34878D82A}">
                    <a16:rowId xmlns:a16="http://schemas.microsoft.com/office/drawing/2014/main" val="2594314777"/>
                  </a:ext>
                </a:extLst>
              </a:tr>
              <a:tr h="482393">
                <a:tc gridSpan="1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mn-lt"/>
                          <a:ea typeface="+mn-ea"/>
                          <a:cs typeface="+mn-cs"/>
                        </a:rPr>
                        <a:t>Learning and Development University of Worcester ‘Herefordshire and Worcestershire  Fellowship Programme</a:t>
                      </a:r>
                      <a:r>
                        <a:rPr kumimoji="0" lang="en-GB" sz="1200" b="1" i="1" u="none" strike="noStrike" kern="1200" cap="none" spc="0" normalizeH="0" baseline="0" noProof="0" dirty="0">
                          <a:ln>
                            <a:noFill/>
                          </a:ln>
                          <a:solidFill>
                            <a:prstClr val="white"/>
                          </a:solidFill>
                          <a:effectLst/>
                          <a:uLnTx/>
                          <a:uFillTx/>
                          <a:latin typeface="+mn-lt"/>
                          <a:ea typeface="+mn-ea"/>
                          <a:cs typeface="+mn-cs"/>
                        </a:rPr>
                        <a:t>’- online and face to face (virtual) modules and action learning sets – suggested 2 sessions per month from January 2021-July 2021 (linked to Support and Networking as above)</a:t>
                      </a:r>
                      <a:endParaRPr kumimoji="0" lang="en-GB" sz="1200" b="1"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txBody>
                  <a:tcPr>
                    <a:solidFill>
                      <a:schemeClr val="accent2"/>
                    </a:solidFill>
                  </a:tcPr>
                </a:tc>
                <a:tc hMerge="1">
                  <a:txBody>
                    <a:bodyPr/>
                    <a:lstStyle/>
                    <a:p>
                      <a:endParaRPr lang="en-GB"/>
                    </a:p>
                  </a:txBody>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extLst>
                  <a:ext uri="{0D108BD9-81ED-4DB2-BD59-A6C34878D82A}">
                    <a16:rowId xmlns:a16="http://schemas.microsoft.com/office/drawing/2014/main" val="3187150839"/>
                  </a:ext>
                </a:extLst>
              </a:tr>
              <a:tr h="270108">
                <a:tc>
                  <a:txBody>
                    <a:bodyPr/>
                    <a:lstStyle/>
                    <a:p>
                      <a:pPr algn="l"/>
                      <a:endParaRPr lang="en-GB" sz="1200" dirty="0">
                        <a:solidFill>
                          <a:srgbClr val="FF0000"/>
                        </a:solidFill>
                      </a:endParaRP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tc gridSpan="2">
                  <a:txBody>
                    <a:bodyPr/>
                    <a:lstStyle/>
                    <a:p>
                      <a:pPr algn="l"/>
                      <a:r>
                        <a:rPr lang="en-GB" sz="800" b="1" dirty="0">
                          <a:solidFill>
                            <a:schemeClr val="bg1"/>
                          </a:solidFill>
                        </a:rPr>
                        <a:t>Introduction to NHS/PCNs</a:t>
                      </a:r>
                      <a:endParaRPr lang="en-GB" sz="1200" dirty="0">
                        <a:solidFill>
                          <a:srgbClr val="FF0000"/>
                        </a:solidFill>
                      </a:endParaRPr>
                    </a:p>
                  </a:txBody>
                  <a:tcPr>
                    <a:solidFill>
                      <a:schemeClr val="accent2">
                        <a:lumMod val="75000"/>
                      </a:schemeClr>
                    </a:solidFill>
                  </a:tcPr>
                </a:tc>
                <a:tc hMerge="1">
                  <a:txBody>
                    <a:bodyPr/>
                    <a:lstStyle/>
                    <a:p>
                      <a:pPr algn="l"/>
                      <a:r>
                        <a:rPr lang="en-GB" sz="800" b="1" dirty="0">
                          <a:solidFill>
                            <a:schemeClr val="bg1"/>
                          </a:solidFill>
                        </a:rPr>
                        <a:t>Introduction to NHS/PCNs</a:t>
                      </a:r>
                    </a:p>
                  </a:txBody>
                  <a:tcPr>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Population Health Management</a:t>
                      </a:r>
                    </a:p>
                  </a:txBody>
                  <a:tcPr>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chemeClr val="bg1"/>
                          </a:solidFill>
                          <a:effectLst/>
                          <a:uLnTx/>
                          <a:uFillTx/>
                          <a:latin typeface="Calibri"/>
                          <a:ea typeface="+mn-ea"/>
                          <a:cs typeface="+mn-cs"/>
                        </a:rPr>
                        <a:t>Management &amp; Leadership</a:t>
                      </a:r>
                    </a:p>
                  </a:txBody>
                  <a:tcPr>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Quality Improvement</a:t>
                      </a:r>
                    </a:p>
                  </a:txBody>
                  <a:tcPr>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chemeClr val="bg1"/>
                          </a:solidFill>
                          <a:effectLst/>
                          <a:uLnTx/>
                          <a:uFillTx/>
                          <a:latin typeface="+mn-lt"/>
                          <a:ea typeface="+mn-ea"/>
                          <a:cs typeface="+mn-cs"/>
                        </a:rPr>
                        <a:t>Education skills</a:t>
                      </a:r>
                    </a:p>
                  </a:txBody>
                  <a:tcPr>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chemeClr val="bg1"/>
                          </a:solidFill>
                          <a:effectLst/>
                          <a:uLnTx/>
                          <a:uFillTx/>
                          <a:latin typeface="+mn-lt"/>
                          <a:ea typeface="+mn-ea"/>
                          <a:cs typeface="+mn-cs"/>
                        </a:rPr>
                        <a:t>Mentoring &amp; Coaching</a:t>
                      </a:r>
                    </a:p>
                  </a:txBody>
                  <a:tcPr>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rgbClr val="FF0000"/>
                        </a:solidFill>
                      </a:endParaRP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Calibri"/>
                        <a:ea typeface="+mn-ea"/>
                        <a:cs typeface="+mn-cs"/>
                      </a:endParaRP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Calibri"/>
                        <a:ea typeface="+mn-ea"/>
                        <a:cs typeface="+mn-cs"/>
                      </a:endParaRP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mn-lt"/>
                        <a:ea typeface="+mn-ea"/>
                        <a:cs typeface="+mn-cs"/>
                      </a:endParaRP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Calibri"/>
                        <a:ea typeface="+mn-ea"/>
                        <a:cs typeface="+mn-cs"/>
                      </a:endParaRP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extLst>
                  <a:ext uri="{0D108BD9-81ED-4DB2-BD59-A6C34878D82A}">
                    <a16:rowId xmlns:a16="http://schemas.microsoft.com/office/drawing/2014/main" val="945466894"/>
                  </a:ext>
                </a:extLst>
              </a:tr>
              <a:tr h="276894">
                <a:tc gridSpan="13">
                  <a:txBody>
                    <a:bodyPr/>
                    <a:lstStyle/>
                    <a:p>
                      <a:r>
                        <a:rPr lang="en-GB" sz="1200" b="1" i="1" dirty="0">
                          <a:solidFill>
                            <a:schemeClr val="bg1"/>
                          </a:solidFill>
                          <a:latin typeface="Arial" panose="020B0604020202020204" pitchFamily="34" charset="0"/>
                          <a:cs typeface="Arial" panose="020B0604020202020204" pitchFamily="34" charset="0"/>
                        </a:rPr>
                        <a:t>PCN Portfolio working– (once University element is completed, suggested 2 sessions per month for 9 months)</a:t>
                      </a:r>
                    </a:p>
                  </a:txBody>
                  <a:tcPr>
                    <a:solidFill>
                      <a:schemeClr val="accent5">
                        <a:lumMod val="75000"/>
                      </a:schemeClr>
                    </a:solidFill>
                  </a:tcPr>
                </a:tc>
                <a:tc hMerge="1">
                  <a:txBody>
                    <a:bodyPr/>
                    <a:lstStyle/>
                    <a:p>
                      <a:endParaRPr lang="en-GB"/>
                    </a:p>
                  </a:txBody>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extLst>
                  <a:ext uri="{0D108BD9-81ED-4DB2-BD59-A6C34878D82A}">
                    <a16:rowId xmlns:a16="http://schemas.microsoft.com/office/drawing/2014/main" val="2574058936"/>
                  </a:ext>
                </a:extLst>
              </a:tr>
              <a:tr h="287651">
                <a:tc gridSpan="10">
                  <a:txBody>
                    <a:bodyPr/>
                    <a:lstStyle/>
                    <a:p>
                      <a:pPr algn="r"/>
                      <a:r>
                        <a:rPr lang="en-GB" sz="1000" i="1" dirty="0">
                          <a:solidFill>
                            <a:schemeClr val="bg1"/>
                          </a:solidFill>
                        </a:rPr>
                        <a:t>Pre meets with Clinical Director and PCN should take place during  August 2021 in preparation for September start</a:t>
                      </a:r>
                      <a:r>
                        <a:rPr lang="en-GB" sz="1000" dirty="0">
                          <a:solidFill>
                            <a:schemeClr val="bg1"/>
                          </a:solidFill>
                        </a:rPr>
                        <a:t>.</a:t>
                      </a:r>
                    </a:p>
                  </a:txBody>
                  <a:tcPr>
                    <a:solidFill>
                      <a:schemeClr val="accent5">
                        <a:lumMod val="60000"/>
                        <a:lumOff val="40000"/>
                      </a:schemeClr>
                    </a:solidFill>
                  </a:tcPr>
                </a:tc>
                <a:tc hMerge="1">
                  <a:txBody>
                    <a:bodyPr/>
                    <a:lstStyle/>
                    <a:p>
                      <a:endParaRPr lang="en-GB"/>
                    </a:p>
                  </a:txBody>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pPr algn="ctr"/>
                      <a:endParaRPr lang="en-GB" dirty="0">
                        <a:solidFill>
                          <a:schemeClr val="bg1"/>
                        </a:solidFill>
                      </a:endParaRPr>
                    </a:p>
                  </a:txBody>
                  <a:tcPr>
                    <a:solidFill>
                      <a:schemeClr val="accent5">
                        <a:lumMod val="50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pPr algn="ctr"/>
                      <a:endParaRPr lang="en-GB" dirty="0">
                        <a:solidFill>
                          <a:schemeClr val="bg1"/>
                        </a:solidFill>
                      </a:endParaRPr>
                    </a:p>
                  </a:txBody>
                  <a:tcPr>
                    <a:solidFill>
                      <a:schemeClr val="accent5">
                        <a:lumMod val="50000"/>
                      </a:schemeClr>
                    </a:solidFill>
                  </a:tcPr>
                </a:tc>
                <a:tc hMerge="1">
                  <a:txBody>
                    <a:bodyPr/>
                    <a:lstStyle/>
                    <a:p>
                      <a:r>
                        <a:rPr lang="en-GB" sz="1000" b="1" dirty="0">
                          <a:solidFill>
                            <a:schemeClr val="bg1"/>
                          </a:solidFill>
                        </a:rPr>
                        <a:t>Commence from April 2021-October 2021</a:t>
                      </a:r>
                    </a:p>
                  </a:txBody>
                  <a:tcPr>
                    <a:solidFill>
                      <a:schemeClr val="accent5">
                        <a:lumMod val="60000"/>
                        <a:lumOff val="40000"/>
                      </a:schemeClr>
                    </a:solidFill>
                  </a:tcPr>
                </a:tc>
                <a:tc hMerge="1">
                  <a:txBody>
                    <a:bodyPr/>
                    <a:lstStyle/>
                    <a:p>
                      <a:endParaRPr lang="en-GB" dirty="0">
                        <a:solidFill>
                          <a:schemeClr val="bg1"/>
                        </a:solidFill>
                      </a:endParaRPr>
                    </a:p>
                  </a:txBody>
                  <a:tcPr>
                    <a:solidFill>
                      <a:schemeClr val="accent5">
                        <a:lumMod val="75000"/>
                      </a:schemeClr>
                    </a:solidFill>
                  </a:tcPr>
                </a:tc>
                <a:tc gridSpan="3">
                  <a:txBody>
                    <a:bodyPr/>
                    <a:lstStyle/>
                    <a:p>
                      <a:r>
                        <a:rPr lang="en-GB" sz="1000" b="1" dirty="0">
                          <a:solidFill>
                            <a:schemeClr val="bg1"/>
                          </a:solidFill>
                        </a:rPr>
                        <a:t>Commence from September 2021- May 2021</a:t>
                      </a:r>
                    </a:p>
                  </a:txBody>
                  <a:tcPr>
                    <a:solidFill>
                      <a:schemeClr val="accent5">
                        <a:lumMod val="60000"/>
                        <a:lumOff val="40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sz="1400" dirty="0">
                        <a:solidFill>
                          <a:schemeClr val="bg1"/>
                        </a:solidFill>
                      </a:endParaRPr>
                    </a:p>
                  </a:txBody>
                  <a:tcPr>
                    <a:solidFill>
                      <a:schemeClr val="accent5">
                        <a:lumMod val="50000"/>
                      </a:schemeClr>
                    </a:solidFill>
                  </a:tcPr>
                </a:tc>
                <a:extLst>
                  <a:ext uri="{0D108BD9-81ED-4DB2-BD59-A6C34878D82A}">
                    <a16:rowId xmlns:a16="http://schemas.microsoft.com/office/drawing/2014/main" val="1751497303"/>
                  </a:ext>
                </a:extLst>
              </a:tr>
            </a:tbl>
          </a:graphicData>
        </a:graphic>
      </p:graphicFrame>
      <p:graphicFrame>
        <p:nvGraphicFramePr>
          <p:cNvPr id="3" name="Table 4">
            <a:extLst>
              <a:ext uri="{FF2B5EF4-FFF2-40B4-BE49-F238E27FC236}">
                <a16:creationId xmlns:a16="http://schemas.microsoft.com/office/drawing/2014/main" id="{52FAFE4E-9E8A-4F77-B5C0-27475DB153CF}"/>
              </a:ext>
            </a:extLst>
          </p:cNvPr>
          <p:cNvGraphicFramePr>
            <a:graphicFrameLocks noGrp="1"/>
          </p:cNvGraphicFramePr>
          <p:nvPr/>
        </p:nvGraphicFramePr>
        <p:xfrm>
          <a:off x="83700" y="3655710"/>
          <a:ext cx="12024600" cy="3147665"/>
        </p:xfrm>
        <a:graphic>
          <a:graphicData uri="http://schemas.openxmlformats.org/drawingml/2006/table">
            <a:tbl>
              <a:tblPr firstRow="1" bandRow="1">
                <a:tableStyleId>{5C22544A-7EE6-4342-B048-85BDC9FD1C3A}</a:tableStyleId>
              </a:tblPr>
              <a:tblGrid>
                <a:gridCol w="1002050">
                  <a:extLst>
                    <a:ext uri="{9D8B030D-6E8A-4147-A177-3AD203B41FA5}">
                      <a16:colId xmlns:a16="http://schemas.microsoft.com/office/drawing/2014/main" val="1733707968"/>
                    </a:ext>
                  </a:extLst>
                </a:gridCol>
                <a:gridCol w="1002050">
                  <a:extLst>
                    <a:ext uri="{9D8B030D-6E8A-4147-A177-3AD203B41FA5}">
                      <a16:colId xmlns:a16="http://schemas.microsoft.com/office/drawing/2014/main" val="4034901829"/>
                    </a:ext>
                  </a:extLst>
                </a:gridCol>
                <a:gridCol w="1002050">
                  <a:extLst>
                    <a:ext uri="{9D8B030D-6E8A-4147-A177-3AD203B41FA5}">
                      <a16:colId xmlns:a16="http://schemas.microsoft.com/office/drawing/2014/main" val="909134730"/>
                    </a:ext>
                  </a:extLst>
                </a:gridCol>
                <a:gridCol w="1002050">
                  <a:extLst>
                    <a:ext uri="{9D8B030D-6E8A-4147-A177-3AD203B41FA5}">
                      <a16:colId xmlns:a16="http://schemas.microsoft.com/office/drawing/2014/main" val="2009133828"/>
                    </a:ext>
                  </a:extLst>
                </a:gridCol>
                <a:gridCol w="1002050">
                  <a:extLst>
                    <a:ext uri="{9D8B030D-6E8A-4147-A177-3AD203B41FA5}">
                      <a16:colId xmlns:a16="http://schemas.microsoft.com/office/drawing/2014/main" val="3560999145"/>
                    </a:ext>
                  </a:extLst>
                </a:gridCol>
                <a:gridCol w="1002050">
                  <a:extLst>
                    <a:ext uri="{9D8B030D-6E8A-4147-A177-3AD203B41FA5}">
                      <a16:colId xmlns:a16="http://schemas.microsoft.com/office/drawing/2014/main" val="2742542770"/>
                    </a:ext>
                  </a:extLst>
                </a:gridCol>
                <a:gridCol w="1002050">
                  <a:extLst>
                    <a:ext uri="{9D8B030D-6E8A-4147-A177-3AD203B41FA5}">
                      <a16:colId xmlns:a16="http://schemas.microsoft.com/office/drawing/2014/main" val="2514399895"/>
                    </a:ext>
                  </a:extLst>
                </a:gridCol>
                <a:gridCol w="1002050">
                  <a:extLst>
                    <a:ext uri="{9D8B030D-6E8A-4147-A177-3AD203B41FA5}">
                      <a16:colId xmlns:a16="http://schemas.microsoft.com/office/drawing/2014/main" val="238724023"/>
                    </a:ext>
                  </a:extLst>
                </a:gridCol>
                <a:gridCol w="1002050">
                  <a:extLst>
                    <a:ext uri="{9D8B030D-6E8A-4147-A177-3AD203B41FA5}">
                      <a16:colId xmlns:a16="http://schemas.microsoft.com/office/drawing/2014/main" val="87346100"/>
                    </a:ext>
                  </a:extLst>
                </a:gridCol>
                <a:gridCol w="1002050">
                  <a:extLst>
                    <a:ext uri="{9D8B030D-6E8A-4147-A177-3AD203B41FA5}">
                      <a16:colId xmlns:a16="http://schemas.microsoft.com/office/drawing/2014/main" val="864177528"/>
                    </a:ext>
                  </a:extLst>
                </a:gridCol>
                <a:gridCol w="1002050">
                  <a:extLst>
                    <a:ext uri="{9D8B030D-6E8A-4147-A177-3AD203B41FA5}">
                      <a16:colId xmlns:a16="http://schemas.microsoft.com/office/drawing/2014/main" val="2207000397"/>
                    </a:ext>
                  </a:extLst>
                </a:gridCol>
                <a:gridCol w="1002050">
                  <a:extLst>
                    <a:ext uri="{9D8B030D-6E8A-4147-A177-3AD203B41FA5}">
                      <a16:colId xmlns:a16="http://schemas.microsoft.com/office/drawing/2014/main" val="1444540106"/>
                    </a:ext>
                  </a:extLst>
                </a:gridCol>
              </a:tblGrid>
              <a:tr h="176529">
                <a:tc gridSpan="12">
                  <a:txBody>
                    <a:bodyPr/>
                    <a:lstStyle/>
                    <a:p>
                      <a:pPr algn="ctr"/>
                      <a:r>
                        <a:rPr lang="en-GB" sz="1400" dirty="0">
                          <a:solidFill>
                            <a:schemeClr val="bg1"/>
                          </a:solidFill>
                        </a:rPr>
                        <a:t>Year 2- 1 January 2022- 31 December 2022</a:t>
                      </a: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extLst>
                  <a:ext uri="{0D108BD9-81ED-4DB2-BD59-A6C34878D82A}">
                    <a16:rowId xmlns:a16="http://schemas.microsoft.com/office/drawing/2014/main" val="2858008180"/>
                  </a:ext>
                </a:extLst>
              </a:tr>
              <a:tr h="352081">
                <a:tc>
                  <a:txBody>
                    <a:bodyPr/>
                    <a:lstStyle/>
                    <a:p>
                      <a:pPr algn="ctr"/>
                      <a:r>
                        <a:rPr lang="en-GB" sz="1000" b="1" dirty="0">
                          <a:solidFill>
                            <a:schemeClr val="bg1"/>
                          </a:solidFill>
                        </a:rPr>
                        <a:t>January</a:t>
                      </a:r>
                    </a:p>
                    <a:p>
                      <a:pPr algn="ctr"/>
                      <a:r>
                        <a:rPr lang="en-GB" sz="1000" b="1" dirty="0">
                          <a:solidFill>
                            <a:schemeClr val="bg1"/>
                          </a:solidFill>
                        </a:rPr>
                        <a:t> 2022</a:t>
                      </a:r>
                    </a:p>
                  </a:txBody>
                  <a:tcPr>
                    <a:solidFill>
                      <a:schemeClr val="accent1">
                        <a:lumMod val="50000"/>
                      </a:schemeClr>
                    </a:solidFill>
                  </a:tcPr>
                </a:tc>
                <a:tc>
                  <a:txBody>
                    <a:bodyPr/>
                    <a:lstStyle/>
                    <a:p>
                      <a:pPr algn="ctr"/>
                      <a:r>
                        <a:rPr lang="en-GB" sz="1000" b="1" dirty="0">
                          <a:solidFill>
                            <a:schemeClr val="bg1"/>
                          </a:solidFill>
                        </a:rPr>
                        <a:t>February </a:t>
                      </a:r>
                    </a:p>
                    <a:p>
                      <a:pPr algn="ctr"/>
                      <a:r>
                        <a:rPr lang="en-GB" sz="1000" b="1" dirty="0">
                          <a:solidFill>
                            <a:schemeClr val="bg1"/>
                          </a:solidFill>
                        </a:rPr>
                        <a:t>2022</a:t>
                      </a:r>
                    </a:p>
                  </a:txBody>
                  <a:tcPr>
                    <a:solidFill>
                      <a:schemeClr val="accent1">
                        <a:lumMod val="50000"/>
                      </a:schemeClr>
                    </a:solidFill>
                  </a:tcPr>
                </a:tc>
                <a:tc>
                  <a:txBody>
                    <a:bodyPr/>
                    <a:lstStyle/>
                    <a:p>
                      <a:pPr algn="ctr"/>
                      <a:r>
                        <a:rPr lang="en-GB" sz="1000" b="1" dirty="0">
                          <a:solidFill>
                            <a:schemeClr val="bg1"/>
                          </a:solidFill>
                        </a:rPr>
                        <a:t>March </a:t>
                      </a:r>
                    </a:p>
                    <a:p>
                      <a:pPr algn="ctr"/>
                      <a:r>
                        <a:rPr lang="en-GB" sz="1000" b="1" dirty="0">
                          <a:solidFill>
                            <a:schemeClr val="bg1"/>
                          </a:solidFill>
                        </a:rPr>
                        <a:t>2022</a:t>
                      </a:r>
                    </a:p>
                  </a:txBody>
                  <a:tcPr>
                    <a:solidFill>
                      <a:schemeClr val="accent1">
                        <a:lumMod val="50000"/>
                      </a:schemeClr>
                    </a:solidFill>
                  </a:tcPr>
                </a:tc>
                <a:tc>
                  <a:txBody>
                    <a:bodyPr/>
                    <a:lstStyle/>
                    <a:p>
                      <a:pPr algn="ctr"/>
                      <a:r>
                        <a:rPr lang="en-GB" sz="1000" b="1" dirty="0">
                          <a:solidFill>
                            <a:schemeClr val="bg1"/>
                          </a:solidFill>
                        </a:rPr>
                        <a:t>April</a:t>
                      </a:r>
                    </a:p>
                    <a:p>
                      <a:pPr algn="ctr"/>
                      <a:r>
                        <a:rPr lang="en-GB" sz="1000" b="1" dirty="0">
                          <a:solidFill>
                            <a:schemeClr val="bg1"/>
                          </a:solidFill>
                        </a:rPr>
                        <a:t> 2022</a:t>
                      </a:r>
                    </a:p>
                  </a:txBody>
                  <a:tcPr>
                    <a:solidFill>
                      <a:schemeClr val="accent1">
                        <a:lumMod val="50000"/>
                      </a:schemeClr>
                    </a:solidFill>
                  </a:tcPr>
                </a:tc>
                <a:tc>
                  <a:txBody>
                    <a:bodyPr/>
                    <a:lstStyle/>
                    <a:p>
                      <a:pPr algn="ctr"/>
                      <a:r>
                        <a:rPr lang="en-GB" sz="1000" b="1" dirty="0">
                          <a:solidFill>
                            <a:schemeClr val="bg1"/>
                          </a:solidFill>
                        </a:rPr>
                        <a:t>May</a:t>
                      </a:r>
                    </a:p>
                    <a:p>
                      <a:pPr algn="ctr"/>
                      <a:r>
                        <a:rPr lang="en-GB" sz="1000" b="1" dirty="0">
                          <a:solidFill>
                            <a:schemeClr val="bg1"/>
                          </a:solidFill>
                        </a:rPr>
                        <a:t> 2022</a:t>
                      </a:r>
                    </a:p>
                  </a:txBody>
                  <a:tcPr>
                    <a:solidFill>
                      <a:schemeClr val="accent1">
                        <a:lumMod val="50000"/>
                      </a:schemeClr>
                    </a:solidFill>
                  </a:tcPr>
                </a:tc>
                <a:tc>
                  <a:txBody>
                    <a:bodyPr/>
                    <a:lstStyle/>
                    <a:p>
                      <a:pPr algn="ctr"/>
                      <a:r>
                        <a:rPr lang="en-GB" sz="1000" b="1" dirty="0">
                          <a:solidFill>
                            <a:schemeClr val="bg1"/>
                          </a:solidFill>
                        </a:rPr>
                        <a:t>June </a:t>
                      </a:r>
                    </a:p>
                    <a:p>
                      <a:pPr algn="ctr"/>
                      <a:r>
                        <a:rPr lang="en-GB" sz="1000" b="1" dirty="0">
                          <a:solidFill>
                            <a:schemeClr val="bg1"/>
                          </a:solidFill>
                        </a:rPr>
                        <a:t>2022</a:t>
                      </a:r>
                    </a:p>
                  </a:txBody>
                  <a:tcPr>
                    <a:solidFill>
                      <a:schemeClr val="accent1">
                        <a:lumMod val="50000"/>
                      </a:schemeClr>
                    </a:solidFill>
                  </a:tcPr>
                </a:tc>
                <a:tc>
                  <a:txBody>
                    <a:bodyPr/>
                    <a:lstStyle/>
                    <a:p>
                      <a:pPr algn="ctr"/>
                      <a:r>
                        <a:rPr lang="en-GB" sz="1000" b="1" dirty="0">
                          <a:solidFill>
                            <a:schemeClr val="bg1"/>
                          </a:solidFill>
                        </a:rPr>
                        <a:t>July </a:t>
                      </a:r>
                    </a:p>
                    <a:p>
                      <a:pPr algn="ctr"/>
                      <a:r>
                        <a:rPr lang="en-GB" sz="1000" b="1" dirty="0">
                          <a:solidFill>
                            <a:schemeClr val="bg1"/>
                          </a:solidFill>
                        </a:rPr>
                        <a:t>2022</a:t>
                      </a:r>
                    </a:p>
                  </a:txBody>
                  <a:tcPr>
                    <a:solidFill>
                      <a:schemeClr val="accent1">
                        <a:lumMod val="50000"/>
                      </a:schemeClr>
                    </a:solidFill>
                  </a:tcPr>
                </a:tc>
                <a:tc>
                  <a:txBody>
                    <a:bodyPr/>
                    <a:lstStyle/>
                    <a:p>
                      <a:pPr algn="ctr"/>
                      <a:r>
                        <a:rPr lang="en-GB" sz="1000" b="1" dirty="0">
                          <a:solidFill>
                            <a:schemeClr val="bg1"/>
                          </a:solidFill>
                        </a:rPr>
                        <a:t>August </a:t>
                      </a:r>
                    </a:p>
                    <a:p>
                      <a:pPr algn="ctr"/>
                      <a:r>
                        <a:rPr lang="en-GB" sz="1000" b="1" dirty="0">
                          <a:solidFill>
                            <a:schemeClr val="bg1"/>
                          </a:solidFill>
                        </a:rPr>
                        <a:t>2022</a:t>
                      </a:r>
                    </a:p>
                  </a:txBody>
                  <a:tcPr>
                    <a:solidFill>
                      <a:schemeClr val="accent1">
                        <a:lumMod val="50000"/>
                      </a:schemeClr>
                    </a:solidFill>
                  </a:tcPr>
                </a:tc>
                <a:tc>
                  <a:txBody>
                    <a:bodyPr/>
                    <a:lstStyle/>
                    <a:p>
                      <a:pPr algn="ctr"/>
                      <a:r>
                        <a:rPr lang="en-GB" sz="1000" b="1" dirty="0">
                          <a:solidFill>
                            <a:schemeClr val="bg1"/>
                          </a:solidFill>
                        </a:rPr>
                        <a:t>September 2022</a:t>
                      </a:r>
                    </a:p>
                  </a:txBody>
                  <a:tcPr>
                    <a:solidFill>
                      <a:schemeClr val="accent1">
                        <a:lumMod val="50000"/>
                      </a:schemeClr>
                    </a:solidFill>
                  </a:tcPr>
                </a:tc>
                <a:tc>
                  <a:txBody>
                    <a:bodyPr/>
                    <a:lstStyle/>
                    <a:p>
                      <a:pPr algn="ctr"/>
                      <a:r>
                        <a:rPr lang="en-GB" sz="1000" b="1" dirty="0">
                          <a:solidFill>
                            <a:schemeClr val="bg1"/>
                          </a:solidFill>
                        </a:rPr>
                        <a:t>October </a:t>
                      </a:r>
                    </a:p>
                    <a:p>
                      <a:pPr algn="ctr"/>
                      <a:r>
                        <a:rPr lang="en-GB" sz="1000" b="1" dirty="0">
                          <a:solidFill>
                            <a:schemeClr val="bg1"/>
                          </a:solidFill>
                        </a:rPr>
                        <a:t>2022</a:t>
                      </a:r>
                    </a:p>
                  </a:txBody>
                  <a:tcPr>
                    <a:solidFill>
                      <a:schemeClr val="accent1">
                        <a:lumMod val="50000"/>
                      </a:schemeClr>
                    </a:solidFill>
                  </a:tcPr>
                </a:tc>
                <a:tc>
                  <a:txBody>
                    <a:bodyPr/>
                    <a:lstStyle/>
                    <a:p>
                      <a:pPr algn="ctr"/>
                      <a:r>
                        <a:rPr lang="en-GB" sz="1000" b="1" dirty="0">
                          <a:solidFill>
                            <a:schemeClr val="bg1"/>
                          </a:solidFill>
                        </a:rPr>
                        <a:t>November 2022</a:t>
                      </a:r>
                    </a:p>
                  </a:txBody>
                  <a:tcPr>
                    <a:solidFill>
                      <a:schemeClr val="accent1">
                        <a:lumMod val="50000"/>
                      </a:schemeClr>
                    </a:solidFill>
                  </a:tcPr>
                </a:tc>
                <a:tc>
                  <a:txBody>
                    <a:bodyPr/>
                    <a:lstStyle/>
                    <a:p>
                      <a:pPr algn="ctr"/>
                      <a:r>
                        <a:rPr lang="en-GB" sz="1000" b="1" dirty="0">
                          <a:solidFill>
                            <a:schemeClr val="bg1"/>
                          </a:solidFill>
                        </a:rPr>
                        <a:t>December 2022* COMPLETE</a:t>
                      </a:r>
                    </a:p>
                  </a:txBody>
                  <a:tcPr>
                    <a:solidFill>
                      <a:schemeClr val="accent1">
                        <a:lumMod val="50000"/>
                      </a:schemeClr>
                    </a:solidFill>
                  </a:tcPr>
                </a:tc>
                <a:extLst>
                  <a:ext uri="{0D108BD9-81ED-4DB2-BD59-A6C34878D82A}">
                    <a16:rowId xmlns:a16="http://schemas.microsoft.com/office/drawing/2014/main" val="1996749933"/>
                  </a:ext>
                </a:extLst>
              </a:tr>
              <a:tr h="209785">
                <a:tc gridSpan="1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solidFill>
                            <a:schemeClr val="bg1"/>
                          </a:solidFill>
                        </a:rPr>
                        <a:t>Support and Networking (suggested 1 session per month) Coaching to commence during Year 2 July 2022-December 2022</a:t>
                      </a:r>
                    </a:p>
                  </a:txBody>
                  <a:tcPr>
                    <a:solidFill>
                      <a:schemeClr val="accent6">
                        <a:lumMod val="7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14094377"/>
                  </a:ext>
                </a:extLst>
              </a:tr>
              <a:tr h="149488">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i="1" dirty="0">
                          <a:solidFill>
                            <a:schemeClr val="bg1"/>
                          </a:solidFill>
                        </a:rPr>
                        <a:t>Virtual GP Network, Networking </a:t>
                      </a:r>
                    </a:p>
                  </a:txBody>
                  <a:tcPr>
                    <a:solidFill>
                      <a:schemeClr val="accent6">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solidFill>
                            <a:schemeClr val="bg1"/>
                          </a:solidFill>
                        </a:rPr>
                        <a:t>Coaching TBC </a:t>
                      </a: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extLst>
                  <a:ext uri="{0D108BD9-81ED-4DB2-BD59-A6C34878D82A}">
                    <a16:rowId xmlns:a16="http://schemas.microsoft.com/office/drawing/2014/main" val="3578678298"/>
                  </a:ext>
                </a:extLst>
              </a:tr>
              <a:tr h="0">
                <a:tc gridSpan="1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solidFill>
                            <a:schemeClr val="bg1"/>
                          </a:solidFill>
                        </a:rPr>
                        <a:t>Learning and Development- Training Hub Learning  Management System- (suggested 1 session per month combined with the above)</a:t>
                      </a:r>
                    </a:p>
                  </a:txBody>
                  <a:tcPr>
                    <a:solidFill>
                      <a:schemeClr val="accent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41899346"/>
                  </a:ext>
                </a:extLst>
              </a:tr>
              <a:tr h="0">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i="1" dirty="0">
                          <a:solidFill>
                            <a:schemeClr val="bg1"/>
                          </a:solidFill>
                        </a:rPr>
                        <a:t>Modules can be selected by the Learner in discussion with their Mentor and Training Hub to include Remote Working and Practice Management skills</a:t>
                      </a:r>
                    </a:p>
                  </a:txBody>
                  <a:tcPr>
                    <a:solidFill>
                      <a:schemeClr val="accent2">
                        <a:lumMod val="7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endParaRPr lang="en-GB"/>
                    </a:p>
                  </a:txBody>
                  <a:tcPr/>
                </a:tc>
                <a:extLst>
                  <a:ext uri="{0D108BD9-81ED-4DB2-BD59-A6C34878D82A}">
                    <a16:rowId xmlns:a16="http://schemas.microsoft.com/office/drawing/2014/main" val="3613884367"/>
                  </a:ext>
                </a:extLst>
              </a:tr>
              <a:tr h="145376">
                <a:tc gridSpan="1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i="0" dirty="0">
                          <a:solidFill>
                            <a:schemeClr val="bg1"/>
                          </a:solidFill>
                        </a:rPr>
                        <a:t>Mentorship</a:t>
                      </a:r>
                      <a:r>
                        <a:rPr kumimoji="0" lang="en-GB" sz="10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1 session per month with assigned Mentor </a:t>
                      </a:r>
                      <a:endParaRPr lang="en-GB" sz="1000" i="1" dirty="0">
                        <a:solidFill>
                          <a:schemeClr val="bg1"/>
                        </a:solidFill>
                      </a:endParaRPr>
                    </a:p>
                  </a:txBody>
                  <a:tcPr>
                    <a:solidFill>
                      <a:schemeClr val="tx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68891276"/>
                  </a:ext>
                </a:extLst>
              </a:tr>
              <a:tr h="0">
                <a:tc>
                  <a:txBody>
                    <a:bodyPr/>
                    <a:lstStyle/>
                    <a:p>
                      <a:pPr algn="ctr"/>
                      <a:r>
                        <a:rPr lang="en-GB" sz="1000" dirty="0">
                          <a:solidFill>
                            <a:schemeClr val="bg1"/>
                          </a:solidFill>
                          <a:sym typeface="Wingdings" panose="05000000000000000000" pitchFamily="2" charset="2"/>
                        </a:rPr>
                        <a:t></a:t>
                      </a:r>
                      <a:endParaRPr lang="en-GB" sz="1000" dirty="0">
                        <a:solidFill>
                          <a:schemeClr val="bg1"/>
                        </a:solidFill>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extLst>
                  <a:ext uri="{0D108BD9-81ED-4DB2-BD59-A6C34878D82A}">
                    <a16:rowId xmlns:a16="http://schemas.microsoft.com/office/drawing/2014/main" val="2594314777"/>
                  </a:ext>
                </a:extLst>
              </a:tr>
              <a:tr h="352081">
                <a:tc gridSpan="12">
                  <a:txBody>
                    <a:bodyPr/>
                    <a:lstStyle/>
                    <a:p>
                      <a:r>
                        <a:rPr lang="en-GB" sz="1200" b="1" i="1" dirty="0">
                          <a:solidFill>
                            <a:schemeClr val="bg1"/>
                          </a:solidFill>
                          <a:latin typeface="Arial" panose="020B0604020202020204" pitchFamily="34" charset="0"/>
                          <a:cs typeface="Arial" panose="020B0604020202020204" pitchFamily="34" charset="0"/>
                        </a:rPr>
                        <a:t>PCN Portfolio working– Access to Shadowing Opportunities/MDTs (suggested 2 sessions per month)</a:t>
                      </a:r>
                      <a:endParaRPr lang="en-GB" sz="1200" i="1" dirty="0">
                        <a:solidFill>
                          <a:schemeClr val="bg1"/>
                        </a:solidFill>
                        <a:latin typeface="Arial" panose="020B0604020202020204" pitchFamily="34" charset="0"/>
                        <a:cs typeface="Arial" panose="020B0604020202020204" pitchFamily="34" charset="0"/>
                      </a:endParaRPr>
                    </a:p>
                  </a:txBody>
                  <a:tcPr>
                    <a:solidFill>
                      <a:schemeClr val="accent5">
                        <a:lumMod val="75000"/>
                      </a:schemeClr>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extLst>
                  <a:ext uri="{0D108BD9-81ED-4DB2-BD59-A6C34878D82A}">
                    <a16:rowId xmlns:a16="http://schemas.microsoft.com/office/drawing/2014/main" val="2574058936"/>
                  </a:ext>
                </a:extLst>
              </a:tr>
              <a:tr h="357184">
                <a:tc gridSpan="5">
                  <a:txBody>
                    <a:bodyPr/>
                    <a:lstStyle/>
                    <a:p>
                      <a:pPr algn="ctr"/>
                      <a:r>
                        <a:rPr lang="en-GB" sz="1200" dirty="0">
                          <a:solidFill>
                            <a:schemeClr val="bg1"/>
                          </a:solidFill>
                        </a:rPr>
                        <a:t>PCN Portfolio work to May 2021</a:t>
                      </a:r>
                    </a:p>
                  </a:txBody>
                  <a:tcPr>
                    <a:solidFill>
                      <a:schemeClr val="accent5">
                        <a:lumMod val="60000"/>
                        <a:lumOff val="40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pPr algn="ctr"/>
                      <a:endParaRPr lang="en-GB" sz="1200" dirty="0">
                        <a:solidFill>
                          <a:schemeClr val="bg1"/>
                        </a:solidFill>
                      </a:endParaRPr>
                    </a:p>
                  </a:txBody>
                  <a:tcPr>
                    <a:solidFill>
                      <a:schemeClr val="accent5">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Shadowing Opportunities/MDTs</a:t>
                      </a:r>
                    </a:p>
                    <a:p>
                      <a:endParaRPr lang="en-GB" dirty="0">
                        <a:solidFill>
                          <a:schemeClr val="bg1"/>
                        </a:solidFill>
                      </a:endParaRPr>
                    </a:p>
                  </a:txBody>
                  <a:tcPr>
                    <a:solidFill>
                      <a:schemeClr val="accent5">
                        <a:lumMod val="60000"/>
                        <a:lumOff val="40000"/>
                      </a:schemeClr>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Shadowing Opportunities/MDTs to start June 2022 </a:t>
                      </a:r>
                    </a:p>
                  </a:txBody>
                  <a:tcPr>
                    <a:solidFill>
                      <a:schemeClr val="accent5">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a:solidFill>
                      <a:schemeClr val="accent5">
                        <a:lumMod val="60000"/>
                        <a:lumOff val="40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dirty="0">
                        <a:solidFill>
                          <a:schemeClr val="bg1"/>
                        </a:solidFill>
                      </a:endParaRPr>
                    </a:p>
                  </a:txBody>
                  <a:tcPr>
                    <a:solidFill>
                      <a:schemeClr val="accent5">
                        <a:lumMod val="50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sz="1400" dirty="0">
                        <a:solidFill>
                          <a:schemeClr val="bg1"/>
                        </a:solidFill>
                      </a:endParaRPr>
                    </a:p>
                  </a:txBody>
                  <a:tcPr>
                    <a:solidFill>
                      <a:schemeClr val="accent5">
                        <a:lumMod val="50000"/>
                      </a:schemeClr>
                    </a:solidFill>
                  </a:tcPr>
                </a:tc>
                <a:extLst>
                  <a:ext uri="{0D108BD9-81ED-4DB2-BD59-A6C34878D82A}">
                    <a16:rowId xmlns:a16="http://schemas.microsoft.com/office/drawing/2014/main" val="1751497303"/>
                  </a:ext>
                </a:extLst>
              </a:tr>
            </a:tbl>
          </a:graphicData>
        </a:graphic>
      </p:graphicFrame>
    </p:spTree>
    <p:extLst>
      <p:ext uri="{BB962C8B-B14F-4D97-AF65-F5344CB8AC3E}">
        <p14:creationId xmlns:p14="http://schemas.microsoft.com/office/powerpoint/2010/main" val="630175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7721"/>
            <a:ext cx="12192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Nurse Fellowship Cohort </a:t>
            </a:r>
            <a:r>
              <a:rPr lang="en-GB" sz="1400" b="1" dirty="0">
                <a:solidFill>
                  <a:prstClr val="black"/>
                </a:solidFill>
                <a:latin typeface="Arial" panose="020B0604020202020204" pitchFamily="34" charset="0"/>
                <a:cs typeface="Arial" panose="020B0604020202020204" pitchFamily="34" charset="0"/>
              </a:rPr>
              <a:t>2</a:t>
            </a:r>
            <a:r>
              <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 January 2021- 31 December 2022)</a:t>
            </a:r>
          </a:p>
        </p:txBody>
      </p:sp>
      <p:graphicFrame>
        <p:nvGraphicFramePr>
          <p:cNvPr id="4" name="Table 4">
            <a:extLst>
              <a:ext uri="{FF2B5EF4-FFF2-40B4-BE49-F238E27FC236}">
                <a16:creationId xmlns:a16="http://schemas.microsoft.com/office/drawing/2014/main" id="{B429D22A-387B-42D7-9A6B-598BC9092FF8}"/>
              </a:ext>
            </a:extLst>
          </p:cNvPr>
          <p:cNvGraphicFramePr>
            <a:graphicFrameLocks noGrp="1"/>
          </p:cNvGraphicFramePr>
          <p:nvPr>
            <p:extLst>
              <p:ext uri="{D42A27DB-BD31-4B8C-83A1-F6EECF244321}">
                <p14:modId xmlns:p14="http://schemas.microsoft.com/office/powerpoint/2010/main" val="3550482651"/>
              </p:ext>
            </p:extLst>
          </p:nvPr>
        </p:nvGraphicFramePr>
        <p:xfrm>
          <a:off x="83700" y="309528"/>
          <a:ext cx="12024600" cy="3229900"/>
        </p:xfrm>
        <a:graphic>
          <a:graphicData uri="http://schemas.openxmlformats.org/drawingml/2006/table">
            <a:tbl>
              <a:tblPr firstRow="1" bandRow="1">
                <a:tableStyleId>{5C22544A-7EE6-4342-B048-85BDC9FD1C3A}</a:tableStyleId>
              </a:tblPr>
              <a:tblGrid>
                <a:gridCol w="724683">
                  <a:extLst>
                    <a:ext uri="{9D8B030D-6E8A-4147-A177-3AD203B41FA5}">
                      <a16:colId xmlns:a16="http://schemas.microsoft.com/office/drawing/2014/main" val="1733707968"/>
                    </a:ext>
                  </a:extLst>
                </a:gridCol>
                <a:gridCol w="277367">
                  <a:extLst>
                    <a:ext uri="{9D8B030D-6E8A-4147-A177-3AD203B41FA5}">
                      <a16:colId xmlns:a16="http://schemas.microsoft.com/office/drawing/2014/main" val="73775783"/>
                    </a:ext>
                  </a:extLst>
                </a:gridCol>
                <a:gridCol w="1002050">
                  <a:extLst>
                    <a:ext uri="{9D8B030D-6E8A-4147-A177-3AD203B41FA5}">
                      <a16:colId xmlns:a16="http://schemas.microsoft.com/office/drawing/2014/main" val="4034901829"/>
                    </a:ext>
                  </a:extLst>
                </a:gridCol>
                <a:gridCol w="1002050">
                  <a:extLst>
                    <a:ext uri="{9D8B030D-6E8A-4147-A177-3AD203B41FA5}">
                      <a16:colId xmlns:a16="http://schemas.microsoft.com/office/drawing/2014/main" val="909134730"/>
                    </a:ext>
                  </a:extLst>
                </a:gridCol>
                <a:gridCol w="1002050">
                  <a:extLst>
                    <a:ext uri="{9D8B030D-6E8A-4147-A177-3AD203B41FA5}">
                      <a16:colId xmlns:a16="http://schemas.microsoft.com/office/drawing/2014/main" val="2009133828"/>
                    </a:ext>
                  </a:extLst>
                </a:gridCol>
                <a:gridCol w="1002050">
                  <a:extLst>
                    <a:ext uri="{9D8B030D-6E8A-4147-A177-3AD203B41FA5}">
                      <a16:colId xmlns:a16="http://schemas.microsoft.com/office/drawing/2014/main" val="3560999145"/>
                    </a:ext>
                  </a:extLst>
                </a:gridCol>
                <a:gridCol w="1002050">
                  <a:extLst>
                    <a:ext uri="{9D8B030D-6E8A-4147-A177-3AD203B41FA5}">
                      <a16:colId xmlns:a16="http://schemas.microsoft.com/office/drawing/2014/main" val="2742542770"/>
                    </a:ext>
                  </a:extLst>
                </a:gridCol>
                <a:gridCol w="1002050">
                  <a:extLst>
                    <a:ext uri="{9D8B030D-6E8A-4147-A177-3AD203B41FA5}">
                      <a16:colId xmlns:a16="http://schemas.microsoft.com/office/drawing/2014/main" val="2514399895"/>
                    </a:ext>
                  </a:extLst>
                </a:gridCol>
                <a:gridCol w="1002050">
                  <a:extLst>
                    <a:ext uri="{9D8B030D-6E8A-4147-A177-3AD203B41FA5}">
                      <a16:colId xmlns:a16="http://schemas.microsoft.com/office/drawing/2014/main" val="238724023"/>
                    </a:ext>
                  </a:extLst>
                </a:gridCol>
                <a:gridCol w="1002050">
                  <a:extLst>
                    <a:ext uri="{9D8B030D-6E8A-4147-A177-3AD203B41FA5}">
                      <a16:colId xmlns:a16="http://schemas.microsoft.com/office/drawing/2014/main" val="87346100"/>
                    </a:ext>
                  </a:extLst>
                </a:gridCol>
                <a:gridCol w="1002050">
                  <a:extLst>
                    <a:ext uri="{9D8B030D-6E8A-4147-A177-3AD203B41FA5}">
                      <a16:colId xmlns:a16="http://schemas.microsoft.com/office/drawing/2014/main" val="864177528"/>
                    </a:ext>
                  </a:extLst>
                </a:gridCol>
                <a:gridCol w="1002050">
                  <a:extLst>
                    <a:ext uri="{9D8B030D-6E8A-4147-A177-3AD203B41FA5}">
                      <a16:colId xmlns:a16="http://schemas.microsoft.com/office/drawing/2014/main" val="2207000397"/>
                    </a:ext>
                  </a:extLst>
                </a:gridCol>
                <a:gridCol w="1002050">
                  <a:extLst>
                    <a:ext uri="{9D8B030D-6E8A-4147-A177-3AD203B41FA5}">
                      <a16:colId xmlns:a16="http://schemas.microsoft.com/office/drawing/2014/main" val="1444540106"/>
                    </a:ext>
                  </a:extLst>
                </a:gridCol>
              </a:tblGrid>
              <a:tr h="234312">
                <a:tc gridSpan="13">
                  <a:txBody>
                    <a:bodyPr/>
                    <a:lstStyle/>
                    <a:p>
                      <a:pPr algn="ctr"/>
                      <a:r>
                        <a:rPr lang="en-GB" sz="1400" dirty="0">
                          <a:solidFill>
                            <a:schemeClr val="bg1"/>
                          </a:solidFill>
                        </a:rPr>
                        <a:t>Year 1 January 2021-December 2021</a:t>
                      </a:r>
                    </a:p>
                  </a:txBody>
                  <a:tcPr>
                    <a:solidFill>
                      <a:schemeClr val="accent1">
                        <a:lumMod val="50000"/>
                      </a:schemeClr>
                    </a:solidFill>
                  </a:tcPr>
                </a:tc>
                <a:tc hMerge="1">
                  <a:txBody>
                    <a:bodyPr/>
                    <a:lstStyle/>
                    <a:p>
                      <a:endParaRPr lang="en-GB"/>
                    </a:p>
                  </a:txBody>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extLst>
                  <a:ext uri="{0D108BD9-81ED-4DB2-BD59-A6C34878D82A}">
                    <a16:rowId xmlns:a16="http://schemas.microsoft.com/office/drawing/2014/main" val="4029121794"/>
                  </a:ext>
                </a:extLst>
              </a:tr>
              <a:tr h="380756">
                <a:tc gridSpan="2">
                  <a:txBody>
                    <a:bodyPr/>
                    <a:lstStyle/>
                    <a:p>
                      <a:pPr algn="ctr"/>
                      <a:r>
                        <a:rPr lang="en-GB" sz="1000" b="1" dirty="0">
                          <a:solidFill>
                            <a:schemeClr val="bg1"/>
                          </a:solidFill>
                        </a:rPr>
                        <a:t>January</a:t>
                      </a:r>
                    </a:p>
                    <a:p>
                      <a:pPr algn="ctr"/>
                      <a:r>
                        <a:rPr lang="en-GB" sz="1000" b="1" dirty="0">
                          <a:solidFill>
                            <a:schemeClr val="bg1"/>
                          </a:solidFill>
                        </a:rPr>
                        <a:t> 2021</a:t>
                      </a:r>
                    </a:p>
                  </a:txBody>
                  <a:tcPr>
                    <a:solidFill>
                      <a:schemeClr val="accent1">
                        <a:lumMod val="50000"/>
                      </a:schemeClr>
                    </a:solidFill>
                  </a:tcPr>
                </a:tc>
                <a:tc hMerge="1">
                  <a:txBody>
                    <a:bodyPr/>
                    <a:lstStyle/>
                    <a:p>
                      <a:pPr algn="ctr"/>
                      <a:endParaRPr lang="en-GB" sz="1000" b="1" dirty="0">
                        <a:solidFill>
                          <a:schemeClr val="bg1"/>
                        </a:solidFill>
                      </a:endParaRPr>
                    </a:p>
                  </a:txBody>
                  <a:tcPr>
                    <a:solidFill>
                      <a:schemeClr val="accent1">
                        <a:lumMod val="50000"/>
                      </a:schemeClr>
                    </a:solidFill>
                  </a:tcPr>
                </a:tc>
                <a:tc>
                  <a:txBody>
                    <a:bodyPr/>
                    <a:lstStyle/>
                    <a:p>
                      <a:pPr algn="ctr"/>
                      <a:r>
                        <a:rPr lang="en-GB" sz="1000" b="1" dirty="0">
                          <a:solidFill>
                            <a:schemeClr val="bg1"/>
                          </a:solidFill>
                        </a:rPr>
                        <a:t>February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March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April</a:t>
                      </a:r>
                    </a:p>
                    <a:p>
                      <a:pPr algn="ctr"/>
                      <a:r>
                        <a:rPr lang="en-GB" sz="1000" b="1" dirty="0">
                          <a:solidFill>
                            <a:schemeClr val="bg1"/>
                          </a:solidFill>
                        </a:rPr>
                        <a:t> 2021</a:t>
                      </a:r>
                    </a:p>
                  </a:txBody>
                  <a:tcPr>
                    <a:solidFill>
                      <a:schemeClr val="accent1">
                        <a:lumMod val="50000"/>
                      </a:schemeClr>
                    </a:solidFill>
                  </a:tcPr>
                </a:tc>
                <a:tc>
                  <a:txBody>
                    <a:bodyPr/>
                    <a:lstStyle/>
                    <a:p>
                      <a:pPr algn="ctr"/>
                      <a:r>
                        <a:rPr lang="en-GB" sz="1000" b="1" dirty="0">
                          <a:solidFill>
                            <a:schemeClr val="bg1"/>
                          </a:solidFill>
                        </a:rPr>
                        <a:t>May</a:t>
                      </a:r>
                    </a:p>
                    <a:p>
                      <a:pPr algn="ctr"/>
                      <a:r>
                        <a:rPr lang="en-GB" sz="1000" b="1" dirty="0">
                          <a:solidFill>
                            <a:schemeClr val="bg1"/>
                          </a:solidFill>
                        </a:rPr>
                        <a:t> 2021</a:t>
                      </a:r>
                    </a:p>
                  </a:txBody>
                  <a:tcPr>
                    <a:solidFill>
                      <a:schemeClr val="accent1">
                        <a:lumMod val="50000"/>
                      </a:schemeClr>
                    </a:solidFill>
                  </a:tcPr>
                </a:tc>
                <a:tc>
                  <a:txBody>
                    <a:bodyPr/>
                    <a:lstStyle/>
                    <a:p>
                      <a:pPr algn="ctr"/>
                      <a:r>
                        <a:rPr lang="en-GB" sz="1000" b="1" dirty="0">
                          <a:solidFill>
                            <a:schemeClr val="bg1"/>
                          </a:solidFill>
                        </a:rPr>
                        <a:t>June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July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August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September 2021</a:t>
                      </a:r>
                    </a:p>
                  </a:txBody>
                  <a:tcPr>
                    <a:solidFill>
                      <a:schemeClr val="accent1">
                        <a:lumMod val="50000"/>
                      </a:schemeClr>
                    </a:solidFill>
                  </a:tcPr>
                </a:tc>
                <a:tc>
                  <a:txBody>
                    <a:bodyPr/>
                    <a:lstStyle/>
                    <a:p>
                      <a:pPr algn="ctr"/>
                      <a:r>
                        <a:rPr lang="en-GB" sz="1000" b="1" dirty="0">
                          <a:solidFill>
                            <a:schemeClr val="bg1"/>
                          </a:solidFill>
                        </a:rPr>
                        <a:t>October </a:t>
                      </a:r>
                    </a:p>
                    <a:p>
                      <a:pPr algn="ctr"/>
                      <a:r>
                        <a:rPr lang="en-GB" sz="1000" b="1" dirty="0">
                          <a:solidFill>
                            <a:schemeClr val="bg1"/>
                          </a:solidFill>
                        </a:rPr>
                        <a:t>2021</a:t>
                      </a:r>
                    </a:p>
                  </a:txBody>
                  <a:tcPr>
                    <a:solidFill>
                      <a:schemeClr val="accent1">
                        <a:lumMod val="50000"/>
                      </a:schemeClr>
                    </a:solidFill>
                  </a:tcPr>
                </a:tc>
                <a:tc>
                  <a:txBody>
                    <a:bodyPr/>
                    <a:lstStyle/>
                    <a:p>
                      <a:pPr algn="ctr"/>
                      <a:r>
                        <a:rPr lang="en-GB" sz="1000" b="1" dirty="0">
                          <a:solidFill>
                            <a:schemeClr val="bg1"/>
                          </a:solidFill>
                        </a:rPr>
                        <a:t>November 2021</a:t>
                      </a:r>
                    </a:p>
                  </a:txBody>
                  <a:tcPr>
                    <a:solidFill>
                      <a:schemeClr val="accent1">
                        <a:lumMod val="50000"/>
                      </a:schemeClr>
                    </a:solidFill>
                  </a:tcPr>
                </a:tc>
                <a:tc>
                  <a:txBody>
                    <a:bodyPr/>
                    <a:lstStyle/>
                    <a:p>
                      <a:pPr algn="ctr"/>
                      <a:r>
                        <a:rPr lang="en-GB" sz="1000" b="1" dirty="0">
                          <a:solidFill>
                            <a:schemeClr val="bg1"/>
                          </a:solidFill>
                        </a:rPr>
                        <a:t>December 2021</a:t>
                      </a:r>
                    </a:p>
                  </a:txBody>
                  <a:tcPr>
                    <a:solidFill>
                      <a:schemeClr val="accent1">
                        <a:lumMod val="50000"/>
                      </a:schemeClr>
                    </a:solidFill>
                  </a:tcPr>
                </a:tc>
                <a:extLst>
                  <a:ext uri="{0D108BD9-81ED-4DB2-BD59-A6C34878D82A}">
                    <a16:rowId xmlns:a16="http://schemas.microsoft.com/office/drawing/2014/main" val="1996749933"/>
                  </a:ext>
                </a:extLst>
              </a:tr>
              <a:tr h="283761">
                <a:tc gridSpan="1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solidFill>
                            <a:schemeClr val="bg1"/>
                          </a:solidFill>
                        </a:rPr>
                        <a:t>Support and Networking  (suggested 1 session per month based on FTE GP) </a:t>
                      </a:r>
                    </a:p>
                  </a:txBody>
                  <a:tcPr>
                    <a:solidFill>
                      <a:schemeClr val="accent6">
                        <a:lumMod val="7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14094377"/>
                  </a:ext>
                </a:extLst>
              </a:tr>
              <a:tr h="25438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dirty="0">
                          <a:solidFill>
                            <a:schemeClr val="bg1"/>
                          </a:solidFill>
                        </a:rPr>
                        <a:t>Welcome Day </a:t>
                      </a:r>
                    </a:p>
                  </a:txBody>
                  <a:tcPr>
                    <a:solidFill>
                      <a:schemeClr val="accent6">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dirty="0">
                          <a:solidFill>
                            <a:schemeClr val="bg1"/>
                          </a:solidFill>
                        </a:rPr>
                        <a:t>Matched with Mentor/ PDP</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dirty="0">
                          <a:solidFill>
                            <a:schemeClr val="bg1"/>
                          </a:solidFill>
                        </a:rPr>
                        <a:t>Join Virtual Nurse Network</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i="1" dirty="0">
                        <a:solidFill>
                          <a:schemeClr val="bg1"/>
                        </a:solidFill>
                      </a:endParaRPr>
                    </a:p>
                  </a:txBody>
                  <a:tcPr>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a:tcPr>
                </a:tc>
                <a:extLst>
                  <a:ext uri="{0D108BD9-81ED-4DB2-BD59-A6C34878D82A}">
                    <a16:rowId xmlns:a16="http://schemas.microsoft.com/office/drawing/2014/main" val="3578678298"/>
                  </a:ext>
                </a:extLst>
              </a:tr>
              <a:tr h="283761">
                <a:tc gridSpan="1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solidFill>
                            <a:schemeClr val="bg1"/>
                          </a:solidFill>
                        </a:rPr>
                        <a:t>Mentorship</a:t>
                      </a:r>
                      <a:r>
                        <a:rPr kumimoji="0" lang="en-GB" sz="1200" b="1"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1 session per month with assigned Mentor </a:t>
                      </a:r>
                      <a:endParaRPr lang="en-GB" sz="1200" b="1" i="1" dirty="0">
                        <a:solidFill>
                          <a:schemeClr val="bg1"/>
                        </a:solidFill>
                      </a:endParaRPr>
                    </a:p>
                  </a:txBody>
                  <a:tcPr>
                    <a:solidFill>
                      <a:schemeClr val="tx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68891276"/>
                  </a:ext>
                </a:extLst>
              </a:tr>
              <a:tr h="234312">
                <a:tc gridSpan="2">
                  <a:txBody>
                    <a:bodyPr/>
                    <a:lstStyle/>
                    <a:p>
                      <a:pPr algn="ctr"/>
                      <a:r>
                        <a:rPr lang="en-GB" sz="1000" dirty="0">
                          <a:solidFill>
                            <a:schemeClr val="bg1"/>
                          </a:solidFill>
                          <a:sym typeface="Wingdings" panose="05000000000000000000" pitchFamily="2" charset="2"/>
                        </a:rPr>
                        <a:t></a:t>
                      </a:r>
                      <a:endParaRPr lang="en-GB" sz="1000" dirty="0">
                        <a:solidFill>
                          <a:schemeClr val="bg1"/>
                        </a:solidFill>
                      </a:endParaRPr>
                    </a:p>
                  </a:txBody>
                  <a:tcPr>
                    <a:solidFill>
                      <a:schemeClr val="tx2">
                        <a:lumMod val="60000"/>
                        <a:lumOff val="40000"/>
                      </a:schemeClr>
                    </a:solidFill>
                  </a:tcPr>
                </a:tc>
                <a:tc hMerge="1">
                  <a:txBody>
                    <a:bodyPr/>
                    <a:lstStyle/>
                    <a:p>
                      <a:pPr algn="ctr"/>
                      <a:endParaRPr lang="en-GB" sz="1000" dirty="0">
                        <a:solidFill>
                          <a:schemeClr val="bg1"/>
                        </a:solidFill>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extLst>
                  <a:ext uri="{0D108BD9-81ED-4DB2-BD59-A6C34878D82A}">
                    <a16:rowId xmlns:a16="http://schemas.microsoft.com/office/drawing/2014/main" val="2594314777"/>
                  </a:ext>
                </a:extLst>
              </a:tr>
              <a:tr h="482393">
                <a:tc gridSpan="1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mn-lt"/>
                          <a:ea typeface="+mn-ea"/>
                          <a:cs typeface="+mn-cs"/>
                        </a:rPr>
                        <a:t>Learning and Development University of Worcester ‘Herefordshire and Worcestershire Fellowship Programme</a:t>
                      </a:r>
                      <a:r>
                        <a:rPr kumimoji="0" lang="en-GB" sz="1200" b="1" i="1" u="none" strike="noStrike" kern="1200" cap="none" spc="0" normalizeH="0" baseline="0" noProof="0" dirty="0">
                          <a:ln>
                            <a:noFill/>
                          </a:ln>
                          <a:solidFill>
                            <a:prstClr val="white"/>
                          </a:solidFill>
                          <a:effectLst/>
                          <a:uLnTx/>
                          <a:uFillTx/>
                          <a:latin typeface="+mn-lt"/>
                          <a:ea typeface="+mn-ea"/>
                          <a:cs typeface="+mn-cs"/>
                        </a:rPr>
                        <a:t>’- online and face to face (virtual) modules and action learning sets – suggested 2 sessions per month from January 2021-July 2021 (linked to Support and Networking as above)</a:t>
                      </a:r>
                      <a:endParaRPr kumimoji="0" lang="en-GB" sz="1200" b="1"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txBody>
                  <a:tcPr>
                    <a:solidFill>
                      <a:schemeClr val="accent2"/>
                    </a:solidFill>
                  </a:tcPr>
                </a:tc>
                <a:tc hMerge="1">
                  <a:txBody>
                    <a:bodyPr/>
                    <a:lstStyle/>
                    <a:p>
                      <a:endParaRPr lang="en-GB"/>
                    </a:p>
                  </a:txBody>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extLst>
                  <a:ext uri="{0D108BD9-81ED-4DB2-BD59-A6C34878D82A}">
                    <a16:rowId xmlns:a16="http://schemas.microsoft.com/office/drawing/2014/main" val="3187150839"/>
                  </a:ext>
                </a:extLst>
              </a:tr>
              <a:tr h="270108">
                <a:tc>
                  <a:txBody>
                    <a:bodyPr/>
                    <a:lstStyle/>
                    <a:p>
                      <a:pPr algn="l"/>
                      <a:endParaRPr lang="en-GB" sz="1200" dirty="0">
                        <a:solidFill>
                          <a:srgbClr val="FF0000"/>
                        </a:solidFill>
                      </a:endParaRP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tc gridSpan="2">
                  <a:txBody>
                    <a:bodyPr/>
                    <a:lstStyle/>
                    <a:p>
                      <a:pPr algn="l"/>
                      <a:r>
                        <a:rPr lang="en-GB" sz="800" b="1" dirty="0">
                          <a:solidFill>
                            <a:schemeClr val="bg1"/>
                          </a:solidFill>
                        </a:rPr>
                        <a:t>Introduction to NHS/PCNs</a:t>
                      </a:r>
                      <a:endParaRPr lang="en-GB" sz="1200" dirty="0">
                        <a:solidFill>
                          <a:srgbClr val="FF0000"/>
                        </a:solidFill>
                      </a:endParaRPr>
                    </a:p>
                  </a:txBody>
                  <a:tcPr>
                    <a:solidFill>
                      <a:schemeClr val="accent2">
                        <a:lumMod val="75000"/>
                      </a:schemeClr>
                    </a:solidFill>
                  </a:tcPr>
                </a:tc>
                <a:tc hMerge="1">
                  <a:txBody>
                    <a:bodyPr/>
                    <a:lstStyle/>
                    <a:p>
                      <a:pPr algn="l"/>
                      <a:r>
                        <a:rPr lang="en-GB" sz="800" b="1" dirty="0">
                          <a:solidFill>
                            <a:schemeClr val="bg1"/>
                          </a:solidFill>
                        </a:rPr>
                        <a:t>Introduction to NHS/PCNs</a:t>
                      </a:r>
                    </a:p>
                  </a:txBody>
                  <a:tcPr>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Population Health Management</a:t>
                      </a:r>
                    </a:p>
                  </a:txBody>
                  <a:tcPr>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chemeClr val="bg1"/>
                          </a:solidFill>
                          <a:effectLst/>
                          <a:uLnTx/>
                          <a:uFillTx/>
                          <a:latin typeface="Calibri"/>
                          <a:ea typeface="+mn-ea"/>
                          <a:cs typeface="+mn-cs"/>
                        </a:rPr>
                        <a:t>Management &amp; Leadership</a:t>
                      </a:r>
                    </a:p>
                  </a:txBody>
                  <a:tcPr>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Quality Improvement</a:t>
                      </a:r>
                    </a:p>
                  </a:txBody>
                  <a:tcPr>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chemeClr val="bg1"/>
                          </a:solidFill>
                          <a:effectLst/>
                          <a:uLnTx/>
                          <a:uFillTx/>
                          <a:latin typeface="+mn-lt"/>
                          <a:ea typeface="+mn-ea"/>
                          <a:cs typeface="+mn-cs"/>
                        </a:rPr>
                        <a:t>Education skills</a:t>
                      </a:r>
                    </a:p>
                  </a:txBody>
                  <a:tcPr>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chemeClr val="bg1"/>
                          </a:solidFill>
                          <a:effectLst/>
                          <a:uLnTx/>
                          <a:uFillTx/>
                          <a:latin typeface="+mn-lt"/>
                          <a:ea typeface="+mn-ea"/>
                          <a:cs typeface="+mn-cs"/>
                        </a:rPr>
                        <a:t>Mentoring &amp; Coaching</a:t>
                      </a:r>
                    </a:p>
                  </a:txBody>
                  <a:tcPr>
                    <a:solidFill>
                      <a:schemeClr val="accent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rgbClr val="FF0000"/>
                        </a:solidFill>
                      </a:endParaRP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Calibri"/>
                        <a:ea typeface="+mn-ea"/>
                        <a:cs typeface="+mn-cs"/>
                      </a:endParaRP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Calibri"/>
                        <a:ea typeface="+mn-ea"/>
                        <a:cs typeface="+mn-cs"/>
                      </a:endParaRP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mn-lt"/>
                        <a:ea typeface="+mn-ea"/>
                        <a:cs typeface="+mn-cs"/>
                      </a:endParaRP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Calibri"/>
                        <a:ea typeface="+mn-ea"/>
                        <a:cs typeface="+mn-cs"/>
                      </a:endParaRP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extLst>
                  <a:ext uri="{0D108BD9-81ED-4DB2-BD59-A6C34878D82A}">
                    <a16:rowId xmlns:a16="http://schemas.microsoft.com/office/drawing/2014/main" val="945466894"/>
                  </a:ext>
                </a:extLst>
              </a:tr>
              <a:tr h="276894">
                <a:tc gridSpan="13">
                  <a:txBody>
                    <a:bodyPr/>
                    <a:lstStyle/>
                    <a:p>
                      <a:r>
                        <a:rPr lang="en-GB" sz="1200" b="1" i="1" dirty="0">
                          <a:solidFill>
                            <a:schemeClr val="bg1"/>
                          </a:solidFill>
                          <a:latin typeface="Arial" panose="020B0604020202020204" pitchFamily="34" charset="0"/>
                          <a:cs typeface="Arial" panose="020B0604020202020204" pitchFamily="34" charset="0"/>
                        </a:rPr>
                        <a:t>PCN Portfolio working– (once University element is completed, suggested 2 sessions per month for 9 months)</a:t>
                      </a:r>
                    </a:p>
                  </a:txBody>
                  <a:tcPr>
                    <a:solidFill>
                      <a:schemeClr val="accent5">
                        <a:lumMod val="75000"/>
                      </a:schemeClr>
                    </a:solidFill>
                  </a:tcPr>
                </a:tc>
                <a:tc hMerge="1">
                  <a:txBody>
                    <a:bodyPr/>
                    <a:lstStyle/>
                    <a:p>
                      <a:endParaRPr lang="en-GB"/>
                    </a:p>
                  </a:txBody>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extLst>
                  <a:ext uri="{0D108BD9-81ED-4DB2-BD59-A6C34878D82A}">
                    <a16:rowId xmlns:a16="http://schemas.microsoft.com/office/drawing/2014/main" val="2574058936"/>
                  </a:ext>
                </a:extLst>
              </a:tr>
              <a:tr h="287651">
                <a:tc gridSpan="10">
                  <a:txBody>
                    <a:bodyPr/>
                    <a:lstStyle/>
                    <a:p>
                      <a:pPr algn="r"/>
                      <a:r>
                        <a:rPr lang="en-GB" sz="1000" i="1" dirty="0">
                          <a:solidFill>
                            <a:schemeClr val="bg1"/>
                          </a:solidFill>
                        </a:rPr>
                        <a:t>Pre meets with Clinical Director and PCN should take place during  August 2021 in preparation for September start</a:t>
                      </a:r>
                      <a:r>
                        <a:rPr lang="en-GB" sz="1000" dirty="0">
                          <a:solidFill>
                            <a:schemeClr val="bg1"/>
                          </a:solidFill>
                        </a:rPr>
                        <a:t>.</a:t>
                      </a:r>
                    </a:p>
                  </a:txBody>
                  <a:tcPr>
                    <a:solidFill>
                      <a:schemeClr val="accent5">
                        <a:lumMod val="60000"/>
                        <a:lumOff val="40000"/>
                      </a:schemeClr>
                    </a:solidFill>
                  </a:tcPr>
                </a:tc>
                <a:tc hMerge="1">
                  <a:txBody>
                    <a:bodyPr/>
                    <a:lstStyle/>
                    <a:p>
                      <a:endParaRPr lang="en-GB"/>
                    </a:p>
                  </a:txBody>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pPr algn="ctr"/>
                      <a:endParaRPr lang="en-GB" dirty="0">
                        <a:solidFill>
                          <a:schemeClr val="bg1"/>
                        </a:solidFill>
                      </a:endParaRPr>
                    </a:p>
                  </a:txBody>
                  <a:tcPr>
                    <a:solidFill>
                      <a:schemeClr val="accent5">
                        <a:lumMod val="50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pPr algn="ctr"/>
                      <a:endParaRPr lang="en-GB" dirty="0">
                        <a:solidFill>
                          <a:schemeClr val="bg1"/>
                        </a:solidFill>
                      </a:endParaRPr>
                    </a:p>
                  </a:txBody>
                  <a:tcPr>
                    <a:solidFill>
                      <a:schemeClr val="accent5">
                        <a:lumMod val="50000"/>
                      </a:schemeClr>
                    </a:solidFill>
                  </a:tcPr>
                </a:tc>
                <a:tc hMerge="1">
                  <a:txBody>
                    <a:bodyPr/>
                    <a:lstStyle/>
                    <a:p>
                      <a:r>
                        <a:rPr lang="en-GB" sz="1000" b="1" dirty="0">
                          <a:solidFill>
                            <a:schemeClr val="bg1"/>
                          </a:solidFill>
                        </a:rPr>
                        <a:t>Commence from April 2021-October 2021</a:t>
                      </a:r>
                    </a:p>
                  </a:txBody>
                  <a:tcPr>
                    <a:solidFill>
                      <a:schemeClr val="accent5">
                        <a:lumMod val="60000"/>
                        <a:lumOff val="40000"/>
                      </a:schemeClr>
                    </a:solidFill>
                  </a:tcPr>
                </a:tc>
                <a:tc hMerge="1">
                  <a:txBody>
                    <a:bodyPr/>
                    <a:lstStyle/>
                    <a:p>
                      <a:endParaRPr lang="en-GB" dirty="0">
                        <a:solidFill>
                          <a:schemeClr val="bg1"/>
                        </a:solidFill>
                      </a:endParaRPr>
                    </a:p>
                  </a:txBody>
                  <a:tcPr>
                    <a:solidFill>
                      <a:schemeClr val="accent5">
                        <a:lumMod val="75000"/>
                      </a:schemeClr>
                    </a:solidFill>
                  </a:tcPr>
                </a:tc>
                <a:tc gridSpan="3">
                  <a:txBody>
                    <a:bodyPr/>
                    <a:lstStyle/>
                    <a:p>
                      <a:r>
                        <a:rPr lang="en-GB" sz="1000" b="1" dirty="0">
                          <a:solidFill>
                            <a:schemeClr val="bg1"/>
                          </a:solidFill>
                        </a:rPr>
                        <a:t>Commence from September 2021- May 2021</a:t>
                      </a:r>
                    </a:p>
                  </a:txBody>
                  <a:tcPr>
                    <a:solidFill>
                      <a:schemeClr val="accent5">
                        <a:lumMod val="60000"/>
                        <a:lumOff val="40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sz="1400" dirty="0">
                        <a:solidFill>
                          <a:schemeClr val="bg1"/>
                        </a:solidFill>
                      </a:endParaRPr>
                    </a:p>
                  </a:txBody>
                  <a:tcPr>
                    <a:solidFill>
                      <a:schemeClr val="accent5">
                        <a:lumMod val="50000"/>
                      </a:schemeClr>
                    </a:solidFill>
                  </a:tcPr>
                </a:tc>
                <a:extLst>
                  <a:ext uri="{0D108BD9-81ED-4DB2-BD59-A6C34878D82A}">
                    <a16:rowId xmlns:a16="http://schemas.microsoft.com/office/drawing/2014/main" val="1751497303"/>
                  </a:ext>
                </a:extLst>
              </a:tr>
            </a:tbl>
          </a:graphicData>
        </a:graphic>
      </p:graphicFrame>
      <p:graphicFrame>
        <p:nvGraphicFramePr>
          <p:cNvPr id="3" name="Table 4">
            <a:extLst>
              <a:ext uri="{FF2B5EF4-FFF2-40B4-BE49-F238E27FC236}">
                <a16:creationId xmlns:a16="http://schemas.microsoft.com/office/drawing/2014/main" id="{52FAFE4E-9E8A-4F77-B5C0-27475DB153CF}"/>
              </a:ext>
            </a:extLst>
          </p:cNvPr>
          <p:cNvGraphicFramePr>
            <a:graphicFrameLocks noGrp="1"/>
          </p:cNvGraphicFramePr>
          <p:nvPr>
            <p:extLst>
              <p:ext uri="{D42A27DB-BD31-4B8C-83A1-F6EECF244321}">
                <p14:modId xmlns:p14="http://schemas.microsoft.com/office/powerpoint/2010/main" val="3043464294"/>
              </p:ext>
            </p:extLst>
          </p:nvPr>
        </p:nvGraphicFramePr>
        <p:xfrm>
          <a:off x="83700" y="3765478"/>
          <a:ext cx="12024600" cy="3064801"/>
        </p:xfrm>
        <a:graphic>
          <a:graphicData uri="http://schemas.openxmlformats.org/drawingml/2006/table">
            <a:tbl>
              <a:tblPr firstRow="1" bandRow="1">
                <a:tableStyleId>{5C22544A-7EE6-4342-B048-85BDC9FD1C3A}</a:tableStyleId>
              </a:tblPr>
              <a:tblGrid>
                <a:gridCol w="1002050">
                  <a:extLst>
                    <a:ext uri="{9D8B030D-6E8A-4147-A177-3AD203B41FA5}">
                      <a16:colId xmlns:a16="http://schemas.microsoft.com/office/drawing/2014/main" val="1733707968"/>
                    </a:ext>
                  </a:extLst>
                </a:gridCol>
                <a:gridCol w="1002050">
                  <a:extLst>
                    <a:ext uri="{9D8B030D-6E8A-4147-A177-3AD203B41FA5}">
                      <a16:colId xmlns:a16="http://schemas.microsoft.com/office/drawing/2014/main" val="4034901829"/>
                    </a:ext>
                  </a:extLst>
                </a:gridCol>
                <a:gridCol w="1002050">
                  <a:extLst>
                    <a:ext uri="{9D8B030D-6E8A-4147-A177-3AD203B41FA5}">
                      <a16:colId xmlns:a16="http://schemas.microsoft.com/office/drawing/2014/main" val="909134730"/>
                    </a:ext>
                  </a:extLst>
                </a:gridCol>
                <a:gridCol w="1002050">
                  <a:extLst>
                    <a:ext uri="{9D8B030D-6E8A-4147-A177-3AD203B41FA5}">
                      <a16:colId xmlns:a16="http://schemas.microsoft.com/office/drawing/2014/main" val="2009133828"/>
                    </a:ext>
                  </a:extLst>
                </a:gridCol>
                <a:gridCol w="1002050">
                  <a:extLst>
                    <a:ext uri="{9D8B030D-6E8A-4147-A177-3AD203B41FA5}">
                      <a16:colId xmlns:a16="http://schemas.microsoft.com/office/drawing/2014/main" val="3560999145"/>
                    </a:ext>
                  </a:extLst>
                </a:gridCol>
                <a:gridCol w="1002050">
                  <a:extLst>
                    <a:ext uri="{9D8B030D-6E8A-4147-A177-3AD203B41FA5}">
                      <a16:colId xmlns:a16="http://schemas.microsoft.com/office/drawing/2014/main" val="2742542770"/>
                    </a:ext>
                  </a:extLst>
                </a:gridCol>
                <a:gridCol w="1002050">
                  <a:extLst>
                    <a:ext uri="{9D8B030D-6E8A-4147-A177-3AD203B41FA5}">
                      <a16:colId xmlns:a16="http://schemas.microsoft.com/office/drawing/2014/main" val="2514399895"/>
                    </a:ext>
                  </a:extLst>
                </a:gridCol>
                <a:gridCol w="1002050">
                  <a:extLst>
                    <a:ext uri="{9D8B030D-6E8A-4147-A177-3AD203B41FA5}">
                      <a16:colId xmlns:a16="http://schemas.microsoft.com/office/drawing/2014/main" val="238724023"/>
                    </a:ext>
                  </a:extLst>
                </a:gridCol>
                <a:gridCol w="1002050">
                  <a:extLst>
                    <a:ext uri="{9D8B030D-6E8A-4147-A177-3AD203B41FA5}">
                      <a16:colId xmlns:a16="http://schemas.microsoft.com/office/drawing/2014/main" val="87346100"/>
                    </a:ext>
                  </a:extLst>
                </a:gridCol>
                <a:gridCol w="1002050">
                  <a:extLst>
                    <a:ext uri="{9D8B030D-6E8A-4147-A177-3AD203B41FA5}">
                      <a16:colId xmlns:a16="http://schemas.microsoft.com/office/drawing/2014/main" val="864177528"/>
                    </a:ext>
                  </a:extLst>
                </a:gridCol>
                <a:gridCol w="1002050">
                  <a:extLst>
                    <a:ext uri="{9D8B030D-6E8A-4147-A177-3AD203B41FA5}">
                      <a16:colId xmlns:a16="http://schemas.microsoft.com/office/drawing/2014/main" val="2207000397"/>
                    </a:ext>
                  </a:extLst>
                </a:gridCol>
                <a:gridCol w="1002050">
                  <a:extLst>
                    <a:ext uri="{9D8B030D-6E8A-4147-A177-3AD203B41FA5}">
                      <a16:colId xmlns:a16="http://schemas.microsoft.com/office/drawing/2014/main" val="1444540106"/>
                    </a:ext>
                  </a:extLst>
                </a:gridCol>
              </a:tblGrid>
              <a:tr h="176529">
                <a:tc gridSpan="12">
                  <a:txBody>
                    <a:bodyPr/>
                    <a:lstStyle/>
                    <a:p>
                      <a:pPr algn="ctr"/>
                      <a:r>
                        <a:rPr lang="en-GB" sz="1400" dirty="0">
                          <a:solidFill>
                            <a:schemeClr val="bg1"/>
                          </a:solidFill>
                        </a:rPr>
                        <a:t>Year 2- 1 January 2022- 31 December 2022</a:t>
                      </a: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tc hMerge="1">
                  <a:txBody>
                    <a:bodyPr/>
                    <a:lstStyle/>
                    <a:p>
                      <a:pPr algn="ctr"/>
                      <a:endParaRPr lang="en-GB" sz="1000" dirty="0">
                        <a:solidFill>
                          <a:schemeClr val="bg1"/>
                        </a:solidFill>
                      </a:endParaRPr>
                    </a:p>
                  </a:txBody>
                  <a:tcPr>
                    <a:solidFill>
                      <a:schemeClr val="accent1">
                        <a:lumMod val="50000"/>
                      </a:schemeClr>
                    </a:solidFill>
                  </a:tcPr>
                </a:tc>
                <a:extLst>
                  <a:ext uri="{0D108BD9-81ED-4DB2-BD59-A6C34878D82A}">
                    <a16:rowId xmlns:a16="http://schemas.microsoft.com/office/drawing/2014/main" val="2858008180"/>
                  </a:ext>
                </a:extLst>
              </a:tr>
              <a:tr h="352081">
                <a:tc>
                  <a:txBody>
                    <a:bodyPr/>
                    <a:lstStyle/>
                    <a:p>
                      <a:pPr algn="ctr"/>
                      <a:r>
                        <a:rPr lang="en-GB" sz="1000" b="1" dirty="0">
                          <a:solidFill>
                            <a:schemeClr val="bg1"/>
                          </a:solidFill>
                        </a:rPr>
                        <a:t>January</a:t>
                      </a:r>
                    </a:p>
                    <a:p>
                      <a:pPr algn="ctr"/>
                      <a:r>
                        <a:rPr lang="en-GB" sz="1000" b="1" dirty="0">
                          <a:solidFill>
                            <a:schemeClr val="bg1"/>
                          </a:solidFill>
                        </a:rPr>
                        <a:t> 2022</a:t>
                      </a:r>
                    </a:p>
                  </a:txBody>
                  <a:tcPr>
                    <a:solidFill>
                      <a:schemeClr val="accent1">
                        <a:lumMod val="50000"/>
                      </a:schemeClr>
                    </a:solidFill>
                  </a:tcPr>
                </a:tc>
                <a:tc>
                  <a:txBody>
                    <a:bodyPr/>
                    <a:lstStyle/>
                    <a:p>
                      <a:pPr algn="ctr"/>
                      <a:r>
                        <a:rPr lang="en-GB" sz="1000" b="1" dirty="0">
                          <a:solidFill>
                            <a:schemeClr val="bg1"/>
                          </a:solidFill>
                        </a:rPr>
                        <a:t>February </a:t>
                      </a:r>
                    </a:p>
                    <a:p>
                      <a:pPr algn="ctr"/>
                      <a:r>
                        <a:rPr lang="en-GB" sz="1000" b="1" dirty="0">
                          <a:solidFill>
                            <a:schemeClr val="bg1"/>
                          </a:solidFill>
                        </a:rPr>
                        <a:t>2022</a:t>
                      </a:r>
                    </a:p>
                  </a:txBody>
                  <a:tcPr>
                    <a:solidFill>
                      <a:schemeClr val="accent1">
                        <a:lumMod val="50000"/>
                      </a:schemeClr>
                    </a:solidFill>
                  </a:tcPr>
                </a:tc>
                <a:tc>
                  <a:txBody>
                    <a:bodyPr/>
                    <a:lstStyle/>
                    <a:p>
                      <a:pPr algn="ctr"/>
                      <a:r>
                        <a:rPr lang="en-GB" sz="1000" b="1" dirty="0">
                          <a:solidFill>
                            <a:schemeClr val="bg1"/>
                          </a:solidFill>
                        </a:rPr>
                        <a:t>March </a:t>
                      </a:r>
                    </a:p>
                    <a:p>
                      <a:pPr algn="ctr"/>
                      <a:r>
                        <a:rPr lang="en-GB" sz="1000" b="1" dirty="0">
                          <a:solidFill>
                            <a:schemeClr val="bg1"/>
                          </a:solidFill>
                        </a:rPr>
                        <a:t>2022</a:t>
                      </a:r>
                    </a:p>
                  </a:txBody>
                  <a:tcPr>
                    <a:solidFill>
                      <a:schemeClr val="accent1">
                        <a:lumMod val="50000"/>
                      </a:schemeClr>
                    </a:solidFill>
                  </a:tcPr>
                </a:tc>
                <a:tc>
                  <a:txBody>
                    <a:bodyPr/>
                    <a:lstStyle/>
                    <a:p>
                      <a:pPr algn="ctr"/>
                      <a:r>
                        <a:rPr lang="en-GB" sz="1000" b="1" dirty="0">
                          <a:solidFill>
                            <a:schemeClr val="bg1"/>
                          </a:solidFill>
                        </a:rPr>
                        <a:t>April</a:t>
                      </a:r>
                    </a:p>
                    <a:p>
                      <a:pPr algn="ctr"/>
                      <a:r>
                        <a:rPr lang="en-GB" sz="1000" b="1" dirty="0">
                          <a:solidFill>
                            <a:schemeClr val="bg1"/>
                          </a:solidFill>
                        </a:rPr>
                        <a:t> 2022</a:t>
                      </a:r>
                    </a:p>
                  </a:txBody>
                  <a:tcPr>
                    <a:solidFill>
                      <a:schemeClr val="accent1">
                        <a:lumMod val="50000"/>
                      </a:schemeClr>
                    </a:solidFill>
                  </a:tcPr>
                </a:tc>
                <a:tc>
                  <a:txBody>
                    <a:bodyPr/>
                    <a:lstStyle/>
                    <a:p>
                      <a:pPr algn="ctr"/>
                      <a:r>
                        <a:rPr lang="en-GB" sz="1000" b="1" dirty="0">
                          <a:solidFill>
                            <a:schemeClr val="bg1"/>
                          </a:solidFill>
                        </a:rPr>
                        <a:t>May</a:t>
                      </a:r>
                    </a:p>
                    <a:p>
                      <a:pPr algn="ctr"/>
                      <a:r>
                        <a:rPr lang="en-GB" sz="1000" b="1" dirty="0">
                          <a:solidFill>
                            <a:schemeClr val="bg1"/>
                          </a:solidFill>
                        </a:rPr>
                        <a:t> 2022</a:t>
                      </a:r>
                    </a:p>
                  </a:txBody>
                  <a:tcPr>
                    <a:solidFill>
                      <a:schemeClr val="accent1">
                        <a:lumMod val="50000"/>
                      </a:schemeClr>
                    </a:solidFill>
                  </a:tcPr>
                </a:tc>
                <a:tc>
                  <a:txBody>
                    <a:bodyPr/>
                    <a:lstStyle/>
                    <a:p>
                      <a:pPr algn="ctr"/>
                      <a:r>
                        <a:rPr lang="en-GB" sz="1000" b="1" dirty="0">
                          <a:solidFill>
                            <a:schemeClr val="bg1"/>
                          </a:solidFill>
                        </a:rPr>
                        <a:t>June </a:t>
                      </a:r>
                    </a:p>
                    <a:p>
                      <a:pPr algn="ctr"/>
                      <a:r>
                        <a:rPr lang="en-GB" sz="1000" b="1" dirty="0">
                          <a:solidFill>
                            <a:schemeClr val="bg1"/>
                          </a:solidFill>
                        </a:rPr>
                        <a:t>2022</a:t>
                      </a:r>
                    </a:p>
                  </a:txBody>
                  <a:tcPr>
                    <a:solidFill>
                      <a:schemeClr val="accent1">
                        <a:lumMod val="50000"/>
                      </a:schemeClr>
                    </a:solidFill>
                  </a:tcPr>
                </a:tc>
                <a:tc>
                  <a:txBody>
                    <a:bodyPr/>
                    <a:lstStyle/>
                    <a:p>
                      <a:pPr algn="ctr"/>
                      <a:r>
                        <a:rPr lang="en-GB" sz="1000" b="1" dirty="0">
                          <a:solidFill>
                            <a:schemeClr val="bg1"/>
                          </a:solidFill>
                        </a:rPr>
                        <a:t>July </a:t>
                      </a:r>
                    </a:p>
                    <a:p>
                      <a:pPr algn="ctr"/>
                      <a:r>
                        <a:rPr lang="en-GB" sz="1000" b="1" dirty="0">
                          <a:solidFill>
                            <a:schemeClr val="bg1"/>
                          </a:solidFill>
                        </a:rPr>
                        <a:t>2022</a:t>
                      </a:r>
                    </a:p>
                  </a:txBody>
                  <a:tcPr>
                    <a:solidFill>
                      <a:schemeClr val="accent1">
                        <a:lumMod val="50000"/>
                      </a:schemeClr>
                    </a:solidFill>
                  </a:tcPr>
                </a:tc>
                <a:tc>
                  <a:txBody>
                    <a:bodyPr/>
                    <a:lstStyle/>
                    <a:p>
                      <a:pPr algn="ctr"/>
                      <a:r>
                        <a:rPr lang="en-GB" sz="1000" b="1" dirty="0">
                          <a:solidFill>
                            <a:schemeClr val="bg1"/>
                          </a:solidFill>
                        </a:rPr>
                        <a:t>August </a:t>
                      </a:r>
                    </a:p>
                    <a:p>
                      <a:pPr algn="ctr"/>
                      <a:r>
                        <a:rPr lang="en-GB" sz="1000" b="1" dirty="0">
                          <a:solidFill>
                            <a:schemeClr val="bg1"/>
                          </a:solidFill>
                        </a:rPr>
                        <a:t>2022</a:t>
                      </a:r>
                    </a:p>
                  </a:txBody>
                  <a:tcPr>
                    <a:solidFill>
                      <a:schemeClr val="accent1">
                        <a:lumMod val="50000"/>
                      </a:schemeClr>
                    </a:solidFill>
                  </a:tcPr>
                </a:tc>
                <a:tc>
                  <a:txBody>
                    <a:bodyPr/>
                    <a:lstStyle/>
                    <a:p>
                      <a:pPr algn="ctr"/>
                      <a:r>
                        <a:rPr lang="en-GB" sz="1000" b="1" dirty="0">
                          <a:solidFill>
                            <a:schemeClr val="bg1"/>
                          </a:solidFill>
                        </a:rPr>
                        <a:t>September 2022</a:t>
                      </a:r>
                    </a:p>
                  </a:txBody>
                  <a:tcPr>
                    <a:solidFill>
                      <a:schemeClr val="accent1">
                        <a:lumMod val="50000"/>
                      </a:schemeClr>
                    </a:solidFill>
                  </a:tcPr>
                </a:tc>
                <a:tc>
                  <a:txBody>
                    <a:bodyPr/>
                    <a:lstStyle/>
                    <a:p>
                      <a:pPr algn="ctr"/>
                      <a:r>
                        <a:rPr lang="en-GB" sz="1000" b="1" dirty="0">
                          <a:solidFill>
                            <a:schemeClr val="bg1"/>
                          </a:solidFill>
                        </a:rPr>
                        <a:t>October </a:t>
                      </a:r>
                    </a:p>
                    <a:p>
                      <a:pPr algn="ctr"/>
                      <a:r>
                        <a:rPr lang="en-GB" sz="1000" b="1" dirty="0">
                          <a:solidFill>
                            <a:schemeClr val="bg1"/>
                          </a:solidFill>
                        </a:rPr>
                        <a:t>2022</a:t>
                      </a:r>
                    </a:p>
                  </a:txBody>
                  <a:tcPr>
                    <a:solidFill>
                      <a:schemeClr val="accent1">
                        <a:lumMod val="50000"/>
                      </a:schemeClr>
                    </a:solidFill>
                  </a:tcPr>
                </a:tc>
                <a:tc>
                  <a:txBody>
                    <a:bodyPr/>
                    <a:lstStyle/>
                    <a:p>
                      <a:pPr algn="ctr"/>
                      <a:r>
                        <a:rPr lang="en-GB" sz="1000" b="1" dirty="0">
                          <a:solidFill>
                            <a:schemeClr val="bg1"/>
                          </a:solidFill>
                        </a:rPr>
                        <a:t>November 2022</a:t>
                      </a:r>
                    </a:p>
                  </a:txBody>
                  <a:tcPr>
                    <a:solidFill>
                      <a:schemeClr val="accent1">
                        <a:lumMod val="50000"/>
                      </a:schemeClr>
                    </a:solidFill>
                  </a:tcPr>
                </a:tc>
                <a:tc>
                  <a:txBody>
                    <a:bodyPr/>
                    <a:lstStyle/>
                    <a:p>
                      <a:pPr algn="ctr"/>
                      <a:r>
                        <a:rPr lang="en-GB" sz="1000" b="1" dirty="0">
                          <a:solidFill>
                            <a:schemeClr val="bg1"/>
                          </a:solidFill>
                        </a:rPr>
                        <a:t>December 2022* COMPLETE</a:t>
                      </a:r>
                    </a:p>
                  </a:txBody>
                  <a:tcPr>
                    <a:solidFill>
                      <a:schemeClr val="accent1">
                        <a:lumMod val="50000"/>
                      </a:schemeClr>
                    </a:solidFill>
                  </a:tcPr>
                </a:tc>
                <a:extLst>
                  <a:ext uri="{0D108BD9-81ED-4DB2-BD59-A6C34878D82A}">
                    <a16:rowId xmlns:a16="http://schemas.microsoft.com/office/drawing/2014/main" val="1996749933"/>
                  </a:ext>
                </a:extLst>
              </a:tr>
              <a:tr h="209785">
                <a:tc gridSpan="1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solidFill>
                            <a:schemeClr val="bg1"/>
                          </a:solidFill>
                        </a:rPr>
                        <a:t>Support and Networking (suggested 1 session per month) Coaching to commence during Year 2 July 2022-December 2022</a:t>
                      </a:r>
                    </a:p>
                  </a:txBody>
                  <a:tcPr>
                    <a:solidFill>
                      <a:schemeClr val="accent6">
                        <a:lumMod val="7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14094377"/>
                  </a:ext>
                </a:extLst>
              </a:tr>
              <a:tr h="149488">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i="1" dirty="0">
                          <a:solidFill>
                            <a:schemeClr val="bg1"/>
                          </a:solidFill>
                        </a:rPr>
                        <a:t>Virtual Nurse Network, Networking </a:t>
                      </a:r>
                    </a:p>
                  </a:txBody>
                  <a:tcPr>
                    <a:solidFill>
                      <a:schemeClr val="accent6">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solidFill>
                            <a:schemeClr val="bg1"/>
                          </a:solidFill>
                        </a:rPr>
                        <a:t>Coaching TBC </a:t>
                      </a: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extLst>
                  <a:ext uri="{0D108BD9-81ED-4DB2-BD59-A6C34878D82A}">
                    <a16:rowId xmlns:a16="http://schemas.microsoft.com/office/drawing/2014/main" val="3578678298"/>
                  </a:ext>
                </a:extLst>
              </a:tr>
              <a:tr h="0">
                <a:tc gridSpan="1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solidFill>
                            <a:schemeClr val="bg1"/>
                          </a:solidFill>
                        </a:rPr>
                        <a:t>Learning and Development- Training Hub Learning  Management System- (suggested 1 session per month combined with the above)</a:t>
                      </a:r>
                    </a:p>
                  </a:txBody>
                  <a:tcPr>
                    <a:solidFill>
                      <a:schemeClr val="accent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1" dirty="0">
                        <a:solidFill>
                          <a:schemeClr val="bg1"/>
                        </a:solidFill>
                      </a:endParaRPr>
                    </a:p>
                  </a:txBody>
                  <a:tcPr>
                    <a:solidFill>
                      <a:schemeClr val="accent6">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41899346"/>
                  </a:ext>
                </a:extLst>
              </a:tr>
              <a:tr h="0">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i="1" dirty="0">
                          <a:solidFill>
                            <a:schemeClr val="bg1"/>
                          </a:solidFill>
                        </a:rPr>
                        <a:t>Modules can be selected by the Learner in discussion with their Mentor and Training Hub to include Remote Working and Practice Management skills</a:t>
                      </a:r>
                    </a:p>
                  </a:txBody>
                  <a:tcPr>
                    <a:solidFill>
                      <a:schemeClr val="accent2">
                        <a:lumMod val="7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bg1"/>
                        </a:solidFill>
                      </a:endParaRPr>
                    </a:p>
                  </a:txBody>
                  <a:tcPr>
                    <a:solidFill>
                      <a:schemeClr val="accent6">
                        <a:lumMod val="60000"/>
                        <a:lumOff val="40000"/>
                      </a:schemeClr>
                    </a:solidFill>
                  </a:tcPr>
                </a:tc>
                <a:tc hMerge="1">
                  <a:txBody>
                    <a:bodyPr/>
                    <a:lstStyle/>
                    <a:p>
                      <a:endParaRPr lang="en-GB"/>
                    </a:p>
                  </a:txBody>
                  <a:tcPr/>
                </a:tc>
                <a:extLst>
                  <a:ext uri="{0D108BD9-81ED-4DB2-BD59-A6C34878D82A}">
                    <a16:rowId xmlns:a16="http://schemas.microsoft.com/office/drawing/2014/main" val="3613884367"/>
                  </a:ext>
                </a:extLst>
              </a:tr>
              <a:tr h="145376">
                <a:tc gridSpan="1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i="0" dirty="0">
                          <a:solidFill>
                            <a:schemeClr val="bg1"/>
                          </a:solidFill>
                        </a:rPr>
                        <a:t>Mentorship</a:t>
                      </a:r>
                      <a:r>
                        <a:rPr kumimoji="0" lang="en-GB" sz="10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1 session per month with assigned Mentor </a:t>
                      </a:r>
                      <a:endParaRPr lang="en-GB" sz="1000" i="1" dirty="0">
                        <a:solidFill>
                          <a:schemeClr val="bg1"/>
                        </a:solidFill>
                      </a:endParaRPr>
                    </a:p>
                  </a:txBody>
                  <a:tcPr>
                    <a:solidFill>
                      <a:schemeClr val="tx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68891276"/>
                  </a:ext>
                </a:extLst>
              </a:tr>
              <a:tr h="0">
                <a:tc>
                  <a:txBody>
                    <a:bodyPr/>
                    <a:lstStyle/>
                    <a:p>
                      <a:pPr algn="ctr"/>
                      <a:r>
                        <a:rPr lang="en-GB" sz="1000" dirty="0">
                          <a:solidFill>
                            <a:schemeClr val="bg1"/>
                          </a:solidFill>
                          <a:sym typeface="Wingdings" panose="05000000000000000000" pitchFamily="2" charset="2"/>
                        </a:rPr>
                        <a:t></a:t>
                      </a:r>
                      <a:endParaRPr lang="en-GB" sz="1000" dirty="0">
                        <a:solidFill>
                          <a:schemeClr val="bg1"/>
                        </a:solidFill>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chemeClr val="bg1"/>
                          </a:solidFill>
                          <a:effectLst/>
                          <a:uLnTx/>
                          <a:uFillTx/>
                          <a:latin typeface="Calibri"/>
                          <a:ea typeface="+mn-ea"/>
                          <a:cs typeface="+mn-cs"/>
                          <a:sym typeface="Wingdings" panose="05000000000000000000" pitchFamily="2" charset="2"/>
                        </a:rPr>
                        <a:t></a:t>
                      </a:r>
                      <a:endParaRPr kumimoji="0" lang="en-GB" sz="1000" b="0" i="0" u="none" strike="noStrike" kern="1200" cap="none" spc="0" normalizeH="0" baseline="0" noProof="0" dirty="0">
                        <a:ln>
                          <a:noFill/>
                        </a:ln>
                        <a:solidFill>
                          <a:schemeClr val="bg1"/>
                        </a:solidFill>
                        <a:effectLst/>
                        <a:uLnTx/>
                        <a:uFillTx/>
                        <a:latin typeface="Calibri"/>
                        <a:ea typeface="+mn-ea"/>
                        <a:cs typeface="+mn-cs"/>
                      </a:endParaRPr>
                    </a:p>
                  </a:txBody>
                  <a:tcPr>
                    <a:solidFill>
                      <a:schemeClr val="tx2">
                        <a:lumMod val="60000"/>
                        <a:lumOff val="40000"/>
                      </a:schemeClr>
                    </a:solidFill>
                  </a:tcPr>
                </a:tc>
                <a:extLst>
                  <a:ext uri="{0D108BD9-81ED-4DB2-BD59-A6C34878D82A}">
                    <a16:rowId xmlns:a16="http://schemas.microsoft.com/office/drawing/2014/main" val="2594314777"/>
                  </a:ext>
                </a:extLst>
              </a:tr>
              <a:tr h="352081">
                <a:tc gridSpan="12">
                  <a:txBody>
                    <a:bodyPr/>
                    <a:lstStyle/>
                    <a:p>
                      <a:r>
                        <a:rPr lang="en-GB" sz="1200" b="1" i="1" dirty="0">
                          <a:solidFill>
                            <a:schemeClr val="bg1"/>
                          </a:solidFill>
                          <a:latin typeface="Arial" panose="020B0604020202020204" pitchFamily="34" charset="0"/>
                          <a:cs typeface="Arial" panose="020B0604020202020204" pitchFamily="34" charset="0"/>
                        </a:rPr>
                        <a:t>PCN Portfolio working– Access to Shadowing Opportunities/MDTs (suggested 2 sessions per month)</a:t>
                      </a:r>
                      <a:endParaRPr lang="en-GB" sz="1200" i="1" dirty="0">
                        <a:solidFill>
                          <a:schemeClr val="bg1"/>
                        </a:solidFill>
                        <a:latin typeface="Arial" panose="020B0604020202020204" pitchFamily="34" charset="0"/>
                        <a:cs typeface="Arial" panose="020B0604020202020204" pitchFamily="34" charset="0"/>
                      </a:endParaRPr>
                    </a:p>
                  </a:txBody>
                  <a:tcPr>
                    <a:solidFill>
                      <a:schemeClr val="accent5">
                        <a:lumMod val="75000"/>
                      </a:schemeClr>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tc hMerge="1">
                  <a:txBody>
                    <a:bodyPr/>
                    <a:lstStyle/>
                    <a:p>
                      <a:endParaRPr lang="en-GB" dirty="0"/>
                    </a:p>
                  </a:txBody>
                  <a:tcPr>
                    <a:solidFill>
                      <a:schemeClr val="tx2"/>
                    </a:solidFill>
                  </a:tcPr>
                </a:tc>
                <a:extLst>
                  <a:ext uri="{0D108BD9-81ED-4DB2-BD59-A6C34878D82A}">
                    <a16:rowId xmlns:a16="http://schemas.microsoft.com/office/drawing/2014/main" val="2574058936"/>
                  </a:ext>
                </a:extLst>
              </a:tr>
              <a:tr h="126488">
                <a:tc gridSpan="5">
                  <a:txBody>
                    <a:bodyPr/>
                    <a:lstStyle/>
                    <a:p>
                      <a:pPr algn="ctr"/>
                      <a:r>
                        <a:rPr lang="en-GB" sz="1200" dirty="0">
                          <a:solidFill>
                            <a:schemeClr val="bg1"/>
                          </a:solidFill>
                        </a:rPr>
                        <a:t>PCN Portfolio work to May 2021</a:t>
                      </a:r>
                    </a:p>
                  </a:txBody>
                  <a:tcPr>
                    <a:solidFill>
                      <a:schemeClr val="accent5">
                        <a:lumMod val="60000"/>
                        <a:lumOff val="40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pPr algn="ctr"/>
                      <a:endParaRPr lang="en-GB" sz="1200" dirty="0">
                        <a:solidFill>
                          <a:schemeClr val="bg1"/>
                        </a:solidFill>
                      </a:endParaRPr>
                    </a:p>
                  </a:txBody>
                  <a:tcPr>
                    <a:solidFill>
                      <a:schemeClr val="accent5">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Shadowing Opportunities/MDTs</a:t>
                      </a:r>
                    </a:p>
                    <a:p>
                      <a:endParaRPr lang="en-GB" dirty="0">
                        <a:solidFill>
                          <a:schemeClr val="bg1"/>
                        </a:solidFill>
                      </a:endParaRPr>
                    </a:p>
                  </a:txBody>
                  <a:tcPr>
                    <a:solidFill>
                      <a:schemeClr val="accent5">
                        <a:lumMod val="60000"/>
                        <a:lumOff val="40000"/>
                      </a:schemeClr>
                    </a:solidFill>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Shadowing Opportunities/MDTs to start June 2022 </a:t>
                      </a:r>
                    </a:p>
                  </a:txBody>
                  <a:tcPr>
                    <a:solidFill>
                      <a:schemeClr val="accent5">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a:solidFill>
                      <a:schemeClr val="accent5">
                        <a:lumMod val="60000"/>
                        <a:lumOff val="40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dirty="0">
                        <a:solidFill>
                          <a:schemeClr val="bg1"/>
                        </a:solidFill>
                      </a:endParaRPr>
                    </a:p>
                  </a:txBody>
                  <a:tcPr>
                    <a:solidFill>
                      <a:schemeClr val="accent5">
                        <a:lumMod val="50000"/>
                      </a:schemeClr>
                    </a:solidFill>
                  </a:tcPr>
                </a:tc>
                <a:tc hMerge="1">
                  <a:txBody>
                    <a:bodyPr/>
                    <a:lstStyle/>
                    <a:p>
                      <a:endParaRPr lang="en-GB" dirty="0">
                        <a:solidFill>
                          <a:schemeClr val="bg1"/>
                        </a:solidFill>
                      </a:endParaRPr>
                    </a:p>
                  </a:txBody>
                  <a:tcPr>
                    <a:solidFill>
                      <a:schemeClr val="accent5">
                        <a:lumMod val="75000"/>
                      </a:schemeClr>
                    </a:solidFill>
                  </a:tcPr>
                </a:tc>
                <a:tc hMerge="1">
                  <a:txBody>
                    <a:bodyPr/>
                    <a:lstStyle/>
                    <a:p>
                      <a:endParaRPr lang="en-GB" sz="1400" dirty="0">
                        <a:solidFill>
                          <a:schemeClr val="bg1"/>
                        </a:solidFill>
                      </a:endParaRPr>
                    </a:p>
                  </a:txBody>
                  <a:tcPr>
                    <a:solidFill>
                      <a:schemeClr val="accent5">
                        <a:lumMod val="50000"/>
                      </a:schemeClr>
                    </a:solidFill>
                  </a:tcPr>
                </a:tc>
                <a:extLst>
                  <a:ext uri="{0D108BD9-81ED-4DB2-BD59-A6C34878D82A}">
                    <a16:rowId xmlns:a16="http://schemas.microsoft.com/office/drawing/2014/main" val="1751497303"/>
                  </a:ext>
                </a:extLst>
              </a:tr>
            </a:tbl>
          </a:graphicData>
        </a:graphic>
      </p:graphicFrame>
      <p:sp>
        <p:nvSpPr>
          <p:cNvPr id="2" name="TextBox 1">
            <a:extLst>
              <a:ext uri="{FF2B5EF4-FFF2-40B4-BE49-F238E27FC236}">
                <a16:creationId xmlns:a16="http://schemas.microsoft.com/office/drawing/2014/main" id="{7AF25235-EBC2-4FE9-A421-8E0A815873A0}"/>
              </a:ext>
            </a:extLst>
          </p:cNvPr>
          <p:cNvSpPr txBox="1"/>
          <p:nvPr/>
        </p:nvSpPr>
        <p:spPr>
          <a:xfrm>
            <a:off x="83700" y="3548487"/>
            <a:ext cx="12024600" cy="276999"/>
          </a:xfrm>
          <a:prstGeom prst="rect">
            <a:avLst/>
          </a:prstGeom>
          <a:solidFill>
            <a:srgbClr val="FFFF00"/>
          </a:solidFill>
        </p:spPr>
        <p:txBody>
          <a:bodyPr wrap="square" rtlCol="0">
            <a:spAutoFit/>
          </a:bodyPr>
          <a:lstStyle/>
          <a:p>
            <a:r>
              <a:rPr lang="en-GB" sz="1200" dirty="0"/>
              <a:t>GPN Fundamentals course- subject to funding and start date</a:t>
            </a:r>
          </a:p>
        </p:txBody>
      </p:sp>
    </p:spTree>
    <p:extLst>
      <p:ext uri="{BB962C8B-B14F-4D97-AF65-F5344CB8AC3E}">
        <p14:creationId xmlns:p14="http://schemas.microsoft.com/office/powerpoint/2010/main" val="2281441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E3366-37E3-4ACF-870D-D64610866D0A}"/>
              </a:ext>
            </a:extLst>
          </p:cNvPr>
          <p:cNvSpPr>
            <a:spLocks noGrp="1"/>
          </p:cNvSpPr>
          <p:nvPr>
            <p:ph type="title"/>
          </p:nvPr>
        </p:nvSpPr>
        <p:spPr>
          <a:xfrm>
            <a:off x="1913468" y="365125"/>
            <a:ext cx="9440332" cy="1325563"/>
          </a:xfrm>
        </p:spPr>
        <p:txBody>
          <a:bodyPr>
            <a:normAutofit/>
          </a:bodyPr>
          <a:lstStyle/>
          <a:p>
            <a:r>
              <a:rPr lang="en-GB" b="1" dirty="0">
                <a:solidFill>
                  <a:schemeClr val="accent1"/>
                </a:solidFill>
                <a:latin typeface="Arial" panose="020B0604020202020204" pitchFamily="34" charset="0"/>
                <a:cs typeface="Arial" panose="020B0604020202020204" pitchFamily="34" charset="0"/>
              </a:rPr>
              <a:t>Induction Welcome Day- 14</a:t>
            </a:r>
            <a:r>
              <a:rPr lang="en-GB" b="1" baseline="30000" dirty="0">
                <a:solidFill>
                  <a:schemeClr val="accent1"/>
                </a:solidFill>
                <a:latin typeface="Arial" panose="020B0604020202020204" pitchFamily="34" charset="0"/>
                <a:cs typeface="Arial" panose="020B0604020202020204" pitchFamily="34" charset="0"/>
              </a:rPr>
              <a:t>th</a:t>
            </a:r>
            <a:r>
              <a:rPr lang="en-GB" b="1" dirty="0">
                <a:solidFill>
                  <a:schemeClr val="accent1"/>
                </a:solidFill>
                <a:latin typeface="Arial" panose="020B0604020202020204" pitchFamily="34" charset="0"/>
                <a:cs typeface="Arial" panose="020B0604020202020204" pitchFamily="34" charset="0"/>
              </a:rPr>
              <a:t> January 2021 9.30am-12.30pm</a:t>
            </a:r>
          </a:p>
        </p:txBody>
      </p:sp>
      <p:pic>
        <p:nvPicPr>
          <p:cNvPr id="11" name="Graphic 6" descr="Questions">
            <a:extLst>
              <a:ext uri="{FF2B5EF4-FFF2-40B4-BE49-F238E27FC236}">
                <a16:creationId xmlns:a16="http://schemas.microsoft.com/office/drawing/2014/main" id="{1662384D-F49F-43D7-AA35-D4DCD94FE2A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12" name="Content Placeholder 2">
            <a:extLst>
              <a:ext uri="{FF2B5EF4-FFF2-40B4-BE49-F238E27FC236}">
                <a16:creationId xmlns:a16="http://schemas.microsoft.com/office/drawing/2014/main" id="{F3370DE7-61C5-42AF-822F-C9639097FD58}"/>
              </a:ext>
            </a:extLst>
          </p:cNvPr>
          <p:cNvSpPr>
            <a:spLocks noGrp="1"/>
          </p:cNvSpPr>
          <p:nvPr>
            <p:ph idx="1"/>
          </p:nvPr>
        </p:nvSpPr>
        <p:spPr>
          <a:xfrm>
            <a:off x="838200" y="1825625"/>
            <a:ext cx="10515600" cy="4351338"/>
          </a:xfrm>
        </p:spPr>
        <p:txBody>
          <a:bodyPr>
            <a:normAutofit/>
          </a:bodyPr>
          <a:lstStyle/>
          <a:p>
            <a:r>
              <a:rPr lang="en-GB" dirty="0">
                <a:latin typeface="Arial" panose="020B0604020202020204" pitchFamily="34" charset="0"/>
                <a:cs typeface="Arial" panose="020B0604020202020204" pitchFamily="34" charset="0"/>
              </a:rPr>
              <a:t>Basic induction to General Practice in Herefordshire &amp; Worcestershire</a:t>
            </a:r>
          </a:p>
          <a:p>
            <a:r>
              <a:rPr lang="en-GB" dirty="0">
                <a:latin typeface="Arial" panose="020B0604020202020204" pitchFamily="34" charset="0"/>
                <a:cs typeface="Arial" panose="020B0604020202020204" pitchFamily="34" charset="0"/>
              </a:rPr>
              <a:t>Appraisal, Revalidation, LMC, Peer Support for GPs</a:t>
            </a:r>
          </a:p>
          <a:p>
            <a:r>
              <a:rPr lang="en-GB" dirty="0">
                <a:latin typeface="Arial" panose="020B0604020202020204" pitchFamily="34" charset="0"/>
                <a:cs typeface="Arial" panose="020B0604020202020204" pitchFamily="34" charset="0"/>
              </a:rPr>
              <a:t>Nurse networking, mentoring, Peer support for Nurses</a:t>
            </a:r>
          </a:p>
          <a:p>
            <a:r>
              <a:rPr lang="en-GB" dirty="0">
                <a:latin typeface="Arial" panose="020B0604020202020204" pitchFamily="34" charset="0"/>
                <a:cs typeface="Arial" panose="020B0604020202020204" pitchFamily="34" charset="0"/>
              </a:rPr>
              <a:t>Introduction to the University of Worcester online modules</a:t>
            </a:r>
          </a:p>
          <a:p>
            <a:r>
              <a:rPr lang="en-GB">
                <a:latin typeface="Arial" panose="020B0604020202020204" pitchFamily="34" charset="0"/>
                <a:cs typeface="Arial" panose="020B0604020202020204" pitchFamily="34" charset="0"/>
              </a:rPr>
              <a:t>Attendance </a:t>
            </a:r>
            <a:r>
              <a:rPr lang="en-GB" dirty="0">
                <a:latin typeface="Arial" panose="020B0604020202020204" pitchFamily="34" charset="0"/>
                <a:cs typeface="Arial" panose="020B0604020202020204" pitchFamily="34" charset="0"/>
              </a:rPr>
              <a:t>part of sessional payment </a:t>
            </a:r>
            <a:r>
              <a:rPr lang="en-GB">
                <a:latin typeface="Arial" panose="020B0604020202020204" pitchFamily="34" charset="0"/>
                <a:cs typeface="Arial" panose="020B0604020202020204" pitchFamily="34" charset="0"/>
              </a:rPr>
              <a:t>starting January 2021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1037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C54DA-E9BA-4EF8-A498-7B8FE60C45F4}"/>
              </a:ext>
            </a:extLst>
          </p:cNvPr>
          <p:cNvSpPr>
            <a:spLocks noGrp="1"/>
          </p:cNvSpPr>
          <p:nvPr>
            <p:ph type="title"/>
          </p:nvPr>
        </p:nvSpPr>
        <p:spPr>
          <a:xfrm>
            <a:off x="1136428" y="627564"/>
            <a:ext cx="7474172" cy="1325563"/>
          </a:xfrm>
        </p:spPr>
        <p:txBody>
          <a:bodyPr>
            <a:normAutofit/>
          </a:bodyPr>
          <a:lstStyle/>
          <a:p>
            <a:r>
              <a:rPr lang="en-GB" b="1" dirty="0">
                <a:solidFill>
                  <a:schemeClr val="accent1"/>
                </a:solidFill>
                <a:latin typeface="Arial" panose="020B0604020202020204" pitchFamily="34" charset="0"/>
                <a:cs typeface="Arial" panose="020B0604020202020204" pitchFamily="34" charset="0"/>
              </a:rPr>
              <a:t>Today’s session</a:t>
            </a:r>
          </a:p>
        </p:txBody>
      </p:sp>
      <p:sp>
        <p:nvSpPr>
          <p:cNvPr id="3" name="Content Placeholder 2">
            <a:extLst>
              <a:ext uri="{FF2B5EF4-FFF2-40B4-BE49-F238E27FC236}">
                <a16:creationId xmlns:a16="http://schemas.microsoft.com/office/drawing/2014/main" id="{C8A14DCB-005A-4366-BC96-25D0D3D64AC4}"/>
              </a:ext>
            </a:extLst>
          </p:cNvPr>
          <p:cNvSpPr>
            <a:spLocks noGrp="1"/>
          </p:cNvSpPr>
          <p:nvPr>
            <p:ph idx="1"/>
          </p:nvPr>
        </p:nvSpPr>
        <p:spPr>
          <a:xfrm>
            <a:off x="1136429" y="2278173"/>
            <a:ext cx="6467867" cy="3450613"/>
          </a:xfrm>
        </p:spPr>
        <p:txBody>
          <a:bodyPr anchor="ctr">
            <a:normAutofit lnSpcReduction="10000"/>
          </a:bodyPr>
          <a:lstStyle/>
          <a:p>
            <a:r>
              <a:rPr lang="en-GB" sz="2400" dirty="0"/>
              <a:t>Why are we doing this?</a:t>
            </a:r>
          </a:p>
          <a:p>
            <a:r>
              <a:rPr lang="en-GB" sz="2400" dirty="0"/>
              <a:t>Programme components</a:t>
            </a:r>
          </a:p>
          <a:p>
            <a:r>
              <a:rPr lang="en-GB" sz="2400" dirty="0"/>
              <a:t>Benefits for Practice, Individual Fellow and System</a:t>
            </a:r>
          </a:p>
          <a:p>
            <a:r>
              <a:rPr lang="en-GB" sz="2400" dirty="0"/>
              <a:t>Sign up process</a:t>
            </a:r>
          </a:p>
          <a:p>
            <a:r>
              <a:rPr lang="en-GB" sz="2400" dirty="0"/>
              <a:t>Programme delivery</a:t>
            </a:r>
          </a:p>
          <a:p>
            <a:r>
              <a:rPr lang="en-GB" sz="2400" dirty="0"/>
              <a:t>Cohort 1 update </a:t>
            </a:r>
          </a:p>
          <a:p>
            <a:r>
              <a:rPr lang="en-GB" sz="2400" dirty="0"/>
              <a:t>Cohort 2 starting January 2021</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hedule Event Action">
            <a:extLst>
              <a:ext uri="{FF2B5EF4-FFF2-40B4-BE49-F238E27FC236}">
                <a16:creationId xmlns:a16="http://schemas.microsoft.com/office/drawing/2014/main" id="{88E65F7E-AC80-40E8-83F5-6DDA5DF5AD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054550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6FBDFA86-51D3-4729-B154-796918372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8521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186D1A-C1F8-40C4-AC5B-CE25EF8AD1B3}"/>
              </a:ext>
            </a:extLst>
          </p:cNvPr>
          <p:cNvSpPr>
            <a:spLocks noGrp="1"/>
          </p:cNvSpPr>
          <p:nvPr>
            <p:ph type="title"/>
          </p:nvPr>
        </p:nvSpPr>
        <p:spPr>
          <a:xfrm>
            <a:off x="1024129" y="585216"/>
            <a:ext cx="5062511" cy="1499616"/>
          </a:xfrm>
        </p:spPr>
        <p:txBody>
          <a:bodyPr vert="horz" lIns="91440" tIns="45720" rIns="91440" bIns="45720" rtlCol="0" anchor="ctr">
            <a:normAutofit/>
          </a:bodyPr>
          <a:lstStyle/>
          <a:p>
            <a:r>
              <a:rPr lang="en-US" kern="1200">
                <a:solidFill>
                  <a:srgbClr val="FFFFFF"/>
                </a:solidFill>
                <a:latin typeface="+mj-lt"/>
                <a:ea typeface="+mj-ea"/>
                <a:cs typeface="+mj-cs"/>
              </a:rPr>
              <a:t>Why?</a:t>
            </a:r>
          </a:p>
        </p:txBody>
      </p:sp>
      <p:cxnSp>
        <p:nvCxnSpPr>
          <p:cNvPr id="19" name="Straight Connector 18">
            <a:extLst>
              <a:ext uri="{FF2B5EF4-FFF2-40B4-BE49-F238E27FC236}">
                <a16:creationId xmlns:a16="http://schemas.microsoft.com/office/drawing/2014/main" id="{0F1CE7C6-BE91-42A7-9214-F33FD918C3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09D7334D-FC9D-43C2-9196-4331AA6CE9D9}"/>
              </a:ext>
            </a:extLst>
          </p:cNvPr>
          <p:cNvSpPr/>
          <p:nvPr/>
        </p:nvSpPr>
        <p:spPr>
          <a:xfrm>
            <a:off x="393900" y="2286000"/>
            <a:ext cx="5711461" cy="3931920"/>
          </a:xfrm>
          <a:prstGeom prst="rect">
            <a:avLst/>
          </a:prstGeom>
        </p:spPr>
        <p:txBody>
          <a:bodyPr vert="horz" lIns="91440" tIns="45720" rIns="91440" bIns="45720" rtlCol="0">
            <a:normAutofit fontScale="92500" lnSpcReduction="10000"/>
          </a:bodyPr>
          <a:lstStyle/>
          <a:p>
            <a:pPr indent="-228600" algn="just">
              <a:lnSpc>
                <a:spcPct val="90000"/>
              </a:lnSpc>
              <a:spcAft>
                <a:spcPts val="800"/>
              </a:spcAft>
              <a:buFont typeface="Arial" panose="020B0604020202020204" pitchFamily="34" charset="0"/>
              <a:buChar char="•"/>
            </a:pPr>
            <a:r>
              <a:rPr lang="en-US" dirty="0">
                <a:solidFill>
                  <a:srgbClr val="FFFFFF"/>
                </a:solidFill>
                <a:latin typeface="Arial" panose="020B0604020202020204" pitchFamily="34" charset="0"/>
                <a:cs typeface="Arial" panose="020B0604020202020204" pitchFamily="34" charset="0"/>
              </a:rPr>
              <a:t>The scheme is built to support practices, PCNs and Systems with both recruitment and retention of GPs and GPNs by offering attractive roles, with staff choosing to remain in their positions, and systems being empowered to ‘grow their own’ workforce that is fit for the future. </a:t>
            </a:r>
          </a:p>
          <a:p>
            <a:pPr indent="-228600" algn="just">
              <a:lnSpc>
                <a:spcPct val="90000"/>
              </a:lnSpc>
              <a:spcAft>
                <a:spcPts val="800"/>
              </a:spcAft>
              <a:buFont typeface="Arial" panose="020B0604020202020204" pitchFamily="34" charset="0"/>
              <a:buChar char="•"/>
            </a:pPr>
            <a:r>
              <a:rPr lang="en-US" dirty="0">
                <a:solidFill>
                  <a:srgbClr val="FFFFFF"/>
                </a:solidFill>
                <a:latin typeface="Arial" panose="020B0604020202020204" pitchFamily="34" charset="0"/>
                <a:cs typeface="Arial" panose="020B0604020202020204" pitchFamily="34" charset="0"/>
              </a:rPr>
              <a:t>The Fellowships </a:t>
            </a:r>
            <a:r>
              <a:rPr lang="en-US" dirty="0" err="1">
                <a:solidFill>
                  <a:srgbClr val="FFFFFF"/>
                </a:solidFill>
                <a:latin typeface="Arial" panose="020B0604020202020204" pitchFamily="34" charset="0"/>
                <a:cs typeface="Arial" panose="020B0604020202020204" pitchFamily="34" charset="0"/>
              </a:rPr>
              <a:t>Programme</a:t>
            </a:r>
            <a:r>
              <a:rPr lang="en-US" dirty="0">
                <a:solidFill>
                  <a:srgbClr val="FFFFFF"/>
                </a:solidFill>
                <a:latin typeface="Arial" panose="020B0604020202020204" pitchFamily="34" charset="0"/>
                <a:cs typeface="Arial" panose="020B0604020202020204" pitchFamily="34" charset="0"/>
              </a:rPr>
              <a:t> additionally responds to two key areas of feedback from newly-qualified GPs and GPNs:</a:t>
            </a:r>
          </a:p>
          <a:p>
            <a:pPr marL="342900" lvl="0" indent="-228600" algn="just">
              <a:lnSpc>
                <a:spcPct val="90000"/>
              </a:lnSpc>
              <a:spcAft>
                <a:spcPts val="0"/>
              </a:spcAft>
              <a:buFont typeface="Arial" panose="020B0604020202020204" pitchFamily="34" charset="0"/>
              <a:buChar char="•"/>
            </a:pPr>
            <a:r>
              <a:rPr lang="en-US" dirty="0">
                <a:solidFill>
                  <a:srgbClr val="FFFFFF"/>
                </a:solidFill>
                <a:latin typeface="Arial" panose="020B0604020202020204" pitchFamily="34" charset="0"/>
                <a:cs typeface="Arial" panose="020B0604020202020204" pitchFamily="34" charset="0"/>
              </a:rPr>
              <a:t>desires for a supportive transition into General Practice</a:t>
            </a:r>
          </a:p>
          <a:p>
            <a:pPr marL="342900" lvl="0" indent="-228600" algn="just">
              <a:lnSpc>
                <a:spcPct val="90000"/>
              </a:lnSpc>
              <a:spcAft>
                <a:spcPts val="0"/>
              </a:spcAft>
              <a:buFont typeface="Arial" panose="020B0604020202020204" pitchFamily="34" charset="0"/>
              <a:buChar char="•"/>
            </a:pPr>
            <a:r>
              <a:rPr lang="en-US" dirty="0">
                <a:solidFill>
                  <a:srgbClr val="FFFFFF"/>
                </a:solidFill>
                <a:latin typeface="Arial" panose="020B0604020202020204" pitchFamily="34" charset="0"/>
                <a:cs typeface="Arial" panose="020B0604020202020204" pitchFamily="34" charset="0"/>
              </a:rPr>
              <a:t>opportunities to work in a portfolio way</a:t>
            </a:r>
          </a:p>
          <a:p>
            <a:pPr marL="342900" lvl="0" indent="-228600" algn="just">
              <a:lnSpc>
                <a:spcPct val="90000"/>
              </a:lnSpc>
              <a:spcAft>
                <a:spcPts val="800"/>
              </a:spcAft>
              <a:buFont typeface="Arial" panose="020B0604020202020204" pitchFamily="34" charset="0"/>
              <a:buChar char="•"/>
            </a:pPr>
            <a:r>
              <a:rPr lang="en-US" dirty="0">
                <a:solidFill>
                  <a:srgbClr val="FFFFFF"/>
                </a:solidFill>
                <a:latin typeface="Arial" panose="020B0604020202020204" pitchFamily="34" charset="0"/>
                <a:cs typeface="Arial" panose="020B0604020202020204" pitchFamily="34" charset="0"/>
              </a:rPr>
              <a:t>learning wider skills for future ways of working</a:t>
            </a:r>
          </a:p>
          <a:p>
            <a:pPr marL="114300" lvl="0" algn="just">
              <a:lnSpc>
                <a:spcPct val="90000"/>
              </a:lnSpc>
              <a:spcAft>
                <a:spcPts val="800"/>
              </a:spcAft>
            </a:pPr>
            <a:endParaRPr lang="en-US" dirty="0">
              <a:solidFill>
                <a:srgbClr val="FFFFFF"/>
              </a:solidFill>
              <a:latin typeface="Arial" panose="020B0604020202020204" pitchFamily="34" charset="0"/>
              <a:cs typeface="Arial" panose="020B0604020202020204" pitchFamily="34" charset="0"/>
            </a:endParaRPr>
          </a:p>
          <a:p>
            <a:pPr marL="114300" lvl="0" algn="just">
              <a:lnSpc>
                <a:spcPct val="90000"/>
              </a:lnSpc>
              <a:spcAft>
                <a:spcPts val="800"/>
              </a:spcAft>
            </a:pPr>
            <a:r>
              <a:rPr lang="en-US" dirty="0">
                <a:solidFill>
                  <a:srgbClr val="FFFFFF"/>
                </a:solidFill>
                <a:latin typeface="Arial" panose="020B0604020202020204" pitchFamily="34" charset="0"/>
                <a:cs typeface="Arial" panose="020B0604020202020204" pitchFamily="34" charset="0"/>
              </a:rPr>
              <a:t>Herefordshire and Worcestershire launched a GPN Fellowship in March, with the GP Fellowship  being postponed until July due to covid-19.</a:t>
            </a:r>
          </a:p>
        </p:txBody>
      </p:sp>
      <p:pic>
        <p:nvPicPr>
          <p:cNvPr id="7" name="Graphic 6" descr="Question mark">
            <a:extLst>
              <a:ext uri="{FF2B5EF4-FFF2-40B4-BE49-F238E27FC236}">
                <a16:creationId xmlns:a16="http://schemas.microsoft.com/office/drawing/2014/main" id="{5BE95CEC-F5D0-4591-8C9F-D64CEBBE4D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44017" y="1425048"/>
            <a:ext cx="4007904" cy="4007904"/>
          </a:xfrm>
          <a:prstGeom prst="rect">
            <a:avLst/>
          </a:prstGeom>
        </p:spPr>
      </p:pic>
    </p:spTree>
    <p:extLst>
      <p:ext uri="{BB962C8B-B14F-4D97-AF65-F5344CB8AC3E}">
        <p14:creationId xmlns:p14="http://schemas.microsoft.com/office/powerpoint/2010/main" val="3777063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A788AB-9922-4772-818A-179353B8A404}"/>
              </a:ext>
            </a:extLst>
          </p:cNvPr>
          <p:cNvSpPr>
            <a:spLocks noGrp="1"/>
          </p:cNvSpPr>
          <p:nvPr>
            <p:ph type="title"/>
          </p:nvPr>
        </p:nvSpPr>
        <p:spPr>
          <a:xfrm>
            <a:off x="838200" y="63156"/>
            <a:ext cx="10515600" cy="1325563"/>
          </a:xfrm>
        </p:spPr>
        <p:txBody>
          <a:bodyPr/>
          <a:lstStyle/>
          <a:p>
            <a:r>
              <a:rPr lang="en-GB" b="1" dirty="0">
                <a:solidFill>
                  <a:schemeClr val="accent1"/>
                </a:solidFill>
                <a:latin typeface="Arial" panose="020B0604020202020204" pitchFamily="34" charset="0"/>
                <a:cs typeface="Arial" panose="020B0604020202020204" pitchFamily="34" charset="0"/>
              </a:rPr>
              <a:t>The National requirements  </a:t>
            </a:r>
          </a:p>
        </p:txBody>
      </p:sp>
      <p:pic>
        <p:nvPicPr>
          <p:cNvPr id="2" name="Picture 1">
            <a:extLst>
              <a:ext uri="{FF2B5EF4-FFF2-40B4-BE49-F238E27FC236}">
                <a16:creationId xmlns:a16="http://schemas.microsoft.com/office/drawing/2014/main" id="{3A680F55-FF8A-4FFD-B140-2478D5E5EB20}"/>
              </a:ext>
            </a:extLst>
          </p:cNvPr>
          <p:cNvPicPr>
            <a:picLocks noChangeAspect="1"/>
          </p:cNvPicPr>
          <p:nvPr/>
        </p:nvPicPr>
        <p:blipFill rotWithShape="1">
          <a:blip r:embed="rId2"/>
          <a:srcRect l="23769" t="15983" r="23500" b="15265"/>
          <a:stretch/>
        </p:blipFill>
        <p:spPr>
          <a:xfrm>
            <a:off x="838200" y="1083919"/>
            <a:ext cx="7660368" cy="5248912"/>
          </a:xfrm>
          <a:prstGeom prst="rect">
            <a:avLst/>
          </a:prstGeom>
        </p:spPr>
      </p:pic>
      <p:sp>
        <p:nvSpPr>
          <p:cNvPr id="5" name="TextBox 4">
            <a:extLst>
              <a:ext uri="{FF2B5EF4-FFF2-40B4-BE49-F238E27FC236}">
                <a16:creationId xmlns:a16="http://schemas.microsoft.com/office/drawing/2014/main" id="{8D1D3C7F-866D-4966-8A86-18A6E2B0FD52}"/>
              </a:ext>
            </a:extLst>
          </p:cNvPr>
          <p:cNvSpPr txBox="1"/>
          <p:nvPr/>
        </p:nvSpPr>
        <p:spPr>
          <a:xfrm>
            <a:off x="8905459" y="1388719"/>
            <a:ext cx="2928731" cy="1477328"/>
          </a:xfrm>
          <a:prstGeom prst="rect">
            <a:avLst/>
          </a:prstGeom>
          <a:noFill/>
        </p:spPr>
        <p:txBody>
          <a:bodyPr wrap="square">
            <a:spAutoFit/>
          </a:bodyPr>
          <a:lstStyle/>
          <a:p>
            <a:pPr marL="285750" indent="-285750">
              <a:buFont typeface="Arial" panose="020B0604020202020204" pitchFamily="34" charset="0"/>
              <a:buChar char="•"/>
            </a:pPr>
            <a:r>
              <a:rPr lang="en-GB" sz="1800" dirty="0">
                <a:effectLst/>
                <a:latin typeface="Calibri" panose="020F0502020204030204" pitchFamily="34" charset="0"/>
                <a:ea typeface="Calibri" panose="020F0502020204030204" pitchFamily="34" charset="0"/>
              </a:rPr>
              <a:t> </a:t>
            </a:r>
            <a:r>
              <a:rPr lang="en-GB" dirty="0">
                <a:latin typeface="Calibri" panose="020F0502020204030204" pitchFamily="34" charset="0"/>
                <a:ea typeface="Calibri" panose="020F0502020204030204" pitchFamily="34" charset="0"/>
              </a:rPr>
              <a:t>Grey elements are 19/20 (cohort 1)</a:t>
            </a:r>
          </a:p>
          <a:p>
            <a:pPr marL="285750" indent="-285750">
              <a:buFont typeface="Arial" panose="020B0604020202020204" pitchFamily="34" charset="0"/>
              <a:buChar char="•"/>
            </a:pPr>
            <a:endParaRPr lang="en-GB" dirty="0">
              <a:latin typeface="Calibri" panose="020F0502020204030204" pitchFamily="34" charset="0"/>
            </a:endParaRPr>
          </a:p>
          <a:p>
            <a:pPr marL="285750" indent="-285750">
              <a:buFont typeface="Arial" panose="020B0604020202020204" pitchFamily="34" charset="0"/>
              <a:buChar char="•"/>
            </a:pPr>
            <a:r>
              <a:rPr lang="en-GB" dirty="0">
                <a:latin typeface="Calibri" panose="020F0502020204030204" pitchFamily="34" charset="0"/>
              </a:rPr>
              <a:t>Blue elements are new for 20/21 (cohort 1 and 2)</a:t>
            </a:r>
            <a:endParaRPr lang="en-GB" dirty="0"/>
          </a:p>
        </p:txBody>
      </p:sp>
    </p:spTree>
    <p:extLst>
      <p:ext uri="{BB962C8B-B14F-4D97-AF65-F5344CB8AC3E}">
        <p14:creationId xmlns:p14="http://schemas.microsoft.com/office/powerpoint/2010/main" val="3219299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07602-32F0-46C8-B2BC-32A2B2EA0FBD}"/>
              </a:ext>
            </a:extLst>
          </p:cNvPr>
          <p:cNvSpPr>
            <a:spLocks noGrp="1"/>
          </p:cNvSpPr>
          <p:nvPr>
            <p:ph type="title"/>
          </p:nvPr>
        </p:nvSpPr>
        <p:spPr>
          <a:xfrm>
            <a:off x="838200" y="365125"/>
            <a:ext cx="10515600" cy="1325563"/>
          </a:xfrm>
        </p:spPr>
        <p:txBody>
          <a:bodyPr>
            <a:normAutofit/>
          </a:bodyPr>
          <a:lstStyle/>
          <a:p>
            <a:pPr algn="ctr"/>
            <a:r>
              <a:rPr lang="en-GB" b="1" dirty="0">
                <a:solidFill>
                  <a:schemeClr val="accent1"/>
                </a:solidFill>
                <a:latin typeface="Arial" panose="020B0604020202020204" pitchFamily="34" charset="0"/>
                <a:cs typeface="Arial" panose="020B0604020202020204" pitchFamily="34" charset="0"/>
              </a:rPr>
              <a:t>The Herefordshire &amp; Worcestershire GP and Nurse Fellowship programme</a:t>
            </a:r>
          </a:p>
        </p:txBody>
      </p:sp>
      <p:graphicFrame>
        <p:nvGraphicFramePr>
          <p:cNvPr id="4" name="Content Placeholder 3">
            <a:extLst>
              <a:ext uri="{FF2B5EF4-FFF2-40B4-BE49-F238E27FC236}">
                <a16:creationId xmlns:a16="http://schemas.microsoft.com/office/drawing/2014/main" id="{104F133D-EB95-46E8-BAC3-B77F31CAC8ED}"/>
              </a:ext>
            </a:extLst>
          </p:cNvPr>
          <p:cNvGraphicFramePr>
            <a:graphicFrameLocks noGrp="1"/>
          </p:cNvGraphicFramePr>
          <p:nvPr>
            <p:ph idx="1"/>
            <p:extLst>
              <p:ext uri="{D42A27DB-BD31-4B8C-83A1-F6EECF244321}">
                <p14:modId xmlns:p14="http://schemas.microsoft.com/office/powerpoint/2010/main" val="3453431010"/>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29C277FB-04E5-412D-A61A-1890F847DF54}"/>
              </a:ext>
            </a:extLst>
          </p:cNvPr>
          <p:cNvSpPr txBox="1"/>
          <p:nvPr/>
        </p:nvSpPr>
        <p:spPr>
          <a:xfrm>
            <a:off x="9395791" y="3922643"/>
            <a:ext cx="1736035" cy="830997"/>
          </a:xfrm>
          <a:prstGeom prst="rect">
            <a:avLst/>
          </a:prstGeom>
          <a:noFill/>
        </p:spPr>
        <p:txBody>
          <a:bodyPr wrap="square" rtlCol="0">
            <a:spAutoFit/>
          </a:bodyPr>
          <a:lstStyle/>
          <a:p>
            <a:pPr algn="ctr"/>
            <a:r>
              <a:rPr lang="en-GB" sz="1200" dirty="0">
                <a:latin typeface="Arial" panose="020B0604020202020204" pitchFamily="34" charset="0"/>
                <a:cs typeface="Arial" panose="020B0604020202020204" pitchFamily="34" charset="0"/>
              </a:rPr>
              <a:t>PCN project work</a:t>
            </a:r>
          </a:p>
          <a:p>
            <a:pPr algn="ctr"/>
            <a:r>
              <a:rPr lang="en-GB" sz="1200" dirty="0">
                <a:latin typeface="Arial" panose="020B0604020202020204" pitchFamily="34" charset="0"/>
                <a:cs typeface="Arial" panose="020B0604020202020204" pitchFamily="34" charset="0"/>
              </a:rPr>
              <a:t>MDTs</a:t>
            </a:r>
          </a:p>
          <a:p>
            <a:pPr algn="ctr"/>
            <a:r>
              <a:rPr lang="en-GB" sz="1200" dirty="0">
                <a:latin typeface="Arial" panose="020B0604020202020204" pitchFamily="34" charset="0"/>
                <a:cs typeface="Arial" panose="020B0604020202020204" pitchFamily="34" charset="0"/>
              </a:rPr>
              <a:t>Shadowing Opportunities </a:t>
            </a:r>
          </a:p>
        </p:txBody>
      </p:sp>
    </p:spTree>
    <p:extLst>
      <p:ext uri="{BB962C8B-B14F-4D97-AF65-F5344CB8AC3E}">
        <p14:creationId xmlns:p14="http://schemas.microsoft.com/office/powerpoint/2010/main" val="3783593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88C8B-0D71-4449-8779-99CC804291D2}"/>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DD626E4B-8340-47CF-92E3-D1B2D83CBB14}"/>
              </a:ext>
            </a:extLst>
          </p:cNvPr>
          <p:cNvSpPr>
            <a:spLocks noGrp="1"/>
          </p:cNvSpPr>
          <p:nvPr>
            <p:ph idx="1"/>
          </p:nvPr>
        </p:nvSpPr>
        <p:spPr/>
        <p:txBody>
          <a:bodyPr/>
          <a:lstStyle/>
          <a:p>
            <a:endParaRPr lang="en-GB" dirty="0"/>
          </a:p>
        </p:txBody>
      </p:sp>
      <p:graphicFrame>
        <p:nvGraphicFramePr>
          <p:cNvPr id="5" name="Table 4">
            <a:extLst>
              <a:ext uri="{FF2B5EF4-FFF2-40B4-BE49-F238E27FC236}">
                <a16:creationId xmlns:a16="http://schemas.microsoft.com/office/drawing/2014/main" id="{32CD5439-626A-44AB-87EF-C68770FE53C9}"/>
              </a:ext>
            </a:extLst>
          </p:cNvPr>
          <p:cNvGraphicFramePr>
            <a:graphicFrameLocks noGrp="1"/>
          </p:cNvGraphicFramePr>
          <p:nvPr>
            <p:extLst>
              <p:ext uri="{D42A27DB-BD31-4B8C-83A1-F6EECF244321}">
                <p14:modId xmlns:p14="http://schemas.microsoft.com/office/powerpoint/2010/main" val="3495637529"/>
              </p:ext>
            </p:extLst>
          </p:nvPr>
        </p:nvGraphicFramePr>
        <p:xfrm>
          <a:off x="96328" y="264940"/>
          <a:ext cx="11999344" cy="6328120"/>
        </p:xfrm>
        <a:graphic>
          <a:graphicData uri="http://schemas.openxmlformats.org/drawingml/2006/table">
            <a:tbl>
              <a:tblPr firstRow="1" bandRow="1">
                <a:tableStyleId>{5C22544A-7EE6-4342-B048-85BDC9FD1C3A}</a:tableStyleId>
              </a:tblPr>
              <a:tblGrid>
                <a:gridCol w="1167692">
                  <a:extLst>
                    <a:ext uri="{9D8B030D-6E8A-4147-A177-3AD203B41FA5}">
                      <a16:colId xmlns:a16="http://schemas.microsoft.com/office/drawing/2014/main" val="3258068123"/>
                    </a:ext>
                  </a:extLst>
                </a:gridCol>
                <a:gridCol w="4017209">
                  <a:extLst>
                    <a:ext uri="{9D8B030D-6E8A-4147-A177-3AD203B41FA5}">
                      <a16:colId xmlns:a16="http://schemas.microsoft.com/office/drawing/2014/main" val="619243037"/>
                    </a:ext>
                  </a:extLst>
                </a:gridCol>
                <a:gridCol w="3529219">
                  <a:extLst>
                    <a:ext uri="{9D8B030D-6E8A-4147-A177-3AD203B41FA5}">
                      <a16:colId xmlns:a16="http://schemas.microsoft.com/office/drawing/2014/main" val="200485070"/>
                    </a:ext>
                  </a:extLst>
                </a:gridCol>
                <a:gridCol w="3285224">
                  <a:extLst>
                    <a:ext uri="{9D8B030D-6E8A-4147-A177-3AD203B41FA5}">
                      <a16:colId xmlns:a16="http://schemas.microsoft.com/office/drawing/2014/main" val="113218481"/>
                    </a:ext>
                  </a:extLst>
                </a:gridCol>
              </a:tblGrid>
              <a:tr h="0">
                <a:tc gridSpan="4">
                  <a:txBody>
                    <a:bodyPr/>
                    <a:lstStyle/>
                    <a:p>
                      <a:r>
                        <a:rPr lang="en-GB" sz="950" dirty="0">
                          <a:latin typeface="Arial" panose="020B0604020202020204" pitchFamily="34" charset="0"/>
                          <a:cs typeface="Arial" panose="020B0604020202020204" pitchFamily="34" charset="0"/>
                        </a:rPr>
                        <a:t>Benefits of the Fellowship Programme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GB" sz="95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hMerge="1">
                  <a:txBody>
                    <a:bodyPr/>
                    <a:lstStyle/>
                    <a:p>
                      <a:endParaRPr lang="en-GB" sz="950" dirty="0">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tcPr>
                </a:tc>
                <a:tc hMerge="1">
                  <a:txBody>
                    <a:bodyPr/>
                    <a:lstStyle/>
                    <a:p>
                      <a:endParaRPr lang="en-GB" sz="950"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52400726"/>
                  </a:ext>
                </a:extLst>
              </a:tr>
              <a:tr h="267404">
                <a:tc>
                  <a:txBody>
                    <a:bodyPr/>
                    <a:lstStyle/>
                    <a:p>
                      <a:endParaRPr lang="en-GB" sz="9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tcPr>
                </a:tc>
                <a:tc>
                  <a:txBody>
                    <a:bodyPr/>
                    <a:lstStyle/>
                    <a:p>
                      <a:r>
                        <a:rPr lang="en-GB" sz="950" dirty="0">
                          <a:latin typeface="Arial" panose="020B0604020202020204" pitchFamily="34" charset="0"/>
                          <a:cs typeface="Arial" panose="020B0604020202020204" pitchFamily="34" charset="0"/>
                        </a:rPr>
                        <a:t>System</a:t>
                      </a:r>
                    </a:p>
                  </a:txBody>
                  <a:tcPr/>
                </a:tc>
                <a:tc>
                  <a:txBody>
                    <a:bodyPr/>
                    <a:lstStyle/>
                    <a:p>
                      <a:r>
                        <a:rPr lang="en-GB" sz="950" dirty="0">
                          <a:latin typeface="Arial" panose="020B0604020202020204" pitchFamily="34" charset="0"/>
                          <a:cs typeface="Arial" panose="020B0604020202020204" pitchFamily="34" charset="0"/>
                        </a:rPr>
                        <a:t>Practice/ PCN</a:t>
                      </a:r>
                    </a:p>
                  </a:txBody>
                  <a:tcPr/>
                </a:tc>
                <a:tc>
                  <a:txBody>
                    <a:bodyPr/>
                    <a:lstStyle/>
                    <a:p>
                      <a:r>
                        <a:rPr lang="en-GB" sz="950" dirty="0">
                          <a:latin typeface="Arial" panose="020B0604020202020204" pitchFamily="34" charset="0"/>
                          <a:cs typeface="Arial" panose="020B0604020202020204" pitchFamily="34" charset="0"/>
                        </a:rPr>
                        <a:t>Individual</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97357717"/>
                  </a:ext>
                </a:extLst>
              </a:tr>
              <a:tr h="902487">
                <a:tc>
                  <a:txBody>
                    <a:bodyPr/>
                    <a:lstStyle/>
                    <a:p>
                      <a:pPr algn="l"/>
                      <a:r>
                        <a:rPr lang="en-GB" sz="950" b="1" dirty="0">
                          <a:latin typeface="Arial" panose="020B0604020202020204" pitchFamily="34" charset="0"/>
                          <a:cs typeface="Arial" panose="020B0604020202020204" pitchFamily="34" charset="0"/>
                        </a:rPr>
                        <a:t>Recruitment</a:t>
                      </a:r>
                    </a:p>
                  </a:txBody>
                  <a:tcPr>
                    <a:lnL w="12700" cap="flat" cmpd="sng" algn="ctr">
                      <a:solidFill>
                        <a:schemeClr val="tx1"/>
                      </a:solidFill>
                      <a:prstDash val="solid"/>
                      <a:round/>
                      <a:headEnd type="none" w="med" len="med"/>
                      <a:tailEnd type="none" w="med" len="med"/>
                    </a:ln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Recruitment to the area through attractive roles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Enable newly qualified nurses and GPs to consider primary care as a first destination role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Increase the number of GP registrars and Nurse trainee placements taking up substantive roles in general practice</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Increased attractiveness as an employer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Shorter vacancy lengths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Stronger pool of individuals to select from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Increased conversion of Registrars to permanent employees</a:t>
                      </a:r>
                    </a:p>
                    <a:p>
                      <a:pPr marL="171450" indent="-171450">
                        <a:buFont typeface="Arial" panose="020B0604020202020204" pitchFamily="34" charset="0"/>
                        <a:buChar char="•"/>
                      </a:pPr>
                      <a:endParaRPr lang="en-GB" sz="95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Supported transition into primary care</a:t>
                      </a:r>
                    </a:p>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Learn on your own terms</a:t>
                      </a:r>
                    </a:p>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Know you have a support network built around you</a:t>
                      </a:r>
                    </a:p>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Portfolio opportunities result in an interesting role</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71603550"/>
                  </a:ext>
                </a:extLst>
              </a:tr>
              <a:tr h="635084">
                <a:tc>
                  <a:txBody>
                    <a:bodyPr/>
                    <a:lstStyle/>
                    <a:p>
                      <a:pPr algn="l"/>
                      <a:r>
                        <a:rPr lang="en-GB" sz="950" b="1" dirty="0">
                          <a:latin typeface="Arial" panose="020B0604020202020204" pitchFamily="34" charset="0"/>
                          <a:cs typeface="Arial" panose="020B0604020202020204" pitchFamily="34" charset="0"/>
                        </a:rPr>
                        <a:t>Retention</a:t>
                      </a:r>
                    </a:p>
                  </a:txBody>
                  <a:tcPr>
                    <a:lnL w="12700" cap="flat" cmpd="sng" algn="ctr">
                      <a:solidFill>
                        <a:schemeClr val="tx1"/>
                      </a:solidFill>
                      <a:prstDash val="solid"/>
                      <a:round/>
                      <a:headEnd type="none" w="med" len="med"/>
                      <a:tailEnd type="none" w="med" len="med"/>
                    </a:ln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Enhanced retention figures across the system  - permanent, employed staff who remain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Reduction in costs related to staff turnover</a:t>
                      </a:r>
                    </a:p>
                  </a:txBody>
                  <a:tcPr/>
                </a:tc>
                <a:tc>
                  <a:txBody>
                    <a:bodyPr/>
                    <a:lstStyle/>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Staff remain in role for longer as they feel supported and invested in</a:t>
                      </a:r>
                    </a:p>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Portfolio opportunities support desires to remain in role</a:t>
                      </a:r>
                    </a:p>
                  </a:txBody>
                  <a:tcPr/>
                </a:tc>
                <a:tc>
                  <a:txBody>
                    <a:bodyPr/>
                    <a:lstStyle/>
                    <a:p>
                      <a:pPr marL="171450" lvl="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Mentorship, peer support, supervision ensure connection for support and advice, prevents sense of isolated working</a:t>
                      </a:r>
                    </a:p>
                    <a:p>
                      <a:pPr marL="171450" lvl="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Portfolio role offers an interesting career</a:t>
                      </a:r>
                    </a:p>
                    <a:p>
                      <a:pPr marL="171450" lvl="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Learning and training offers</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12668232"/>
                  </a:ext>
                </a:extLst>
              </a:tr>
              <a:tr h="902487">
                <a:tc>
                  <a:txBody>
                    <a:bodyPr/>
                    <a:lstStyle/>
                    <a:p>
                      <a:pPr algn="l"/>
                      <a:r>
                        <a:rPr lang="en-GB" sz="950" b="1" dirty="0">
                          <a:latin typeface="Arial" panose="020B0604020202020204" pitchFamily="34" charset="0"/>
                          <a:cs typeface="Arial" panose="020B0604020202020204" pitchFamily="34" charset="0"/>
                        </a:rPr>
                        <a:t>Transformation</a:t>
                      </a:r>
                    </a:p>
                  </a:txBody>
                  <a:tcPr>
                    <a:lnL w="12700" cap="flat" cmpd="sng" algn="ctr">
                      <a:solidFill>
                        <a:schemeClr val="tx1"/>
                      </a:solidFill>
                      <a:prstDash val="solid"/>
                      <a:round/>
                      <a:headEnd type="none" w="med" len="med"/>
                      <a:tailEnd type="none" w="med" len="med"/>
                    </a:lnL>
                  </a:tcPr>
                </a:tc>
                <a:tc>
                  <a:txBody>
                    <a:bodyPr/>
                    <a:lstStyle/>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Improved access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Academic projects offer system learning and development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Draws together a range of activities focussed on this cohort, such as training and retention strategy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Skills in PHM, MDT, scaled and integrated working delivers workforce fit for the future</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Development of in-house training and mentorship skills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Increased specialist knowledge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Improve MDT working</a:t>
                      </a:r>
                    </a:p>
                  </a:txBody>
                  <a:tcPr/>
                </a:tc>
                <a:tc>
                  <a:txBody>
                    <a:bodyPr/>
                    <a:lstStyle/>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Develop skills to make change happen</a:t>
                      </a:r>
                    </a:p>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Build knowledge on specific areas including conditions and new ways of working</a:t>
                      </a:r>
                    </a:p>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Work alongside colleagues of other professions as part of a MDT team</a:t>
                      </a:r>
                    </a:p>
                    <a:p>
                      <a:pPr marL="171450" indent="-171450">
                        <a:buFont typeface="Arial" panose="020B0604020202020204" pitchFamily="34" charset="0"/>
                        <a:buChar char="•"/>
                      </a:pPr>
                      <a:endParaRPr lang="en-GB" sz="950"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28540777"/>
                  </a:ext>
                </a:extLst>
              </a:tr>
              <a:tr h="768785">
                <a:tc>
                  <a:txBody>
                    <a:bodyPr/>
                    <a:lstStyle/>
                    <a:p>
                      <a:pPr algn="l"/>
                      <a:r>
                        <a:rPr lang="en-GB" sz="950" b="1" dirty="0">
                          <a:latin typeface="Arial" panose="020B0604020202020204" pitchFamily="34" charset="0"/>
                          <a:cs typeface="Arial" panose="020B0604020202020204" pitchFamily="34" charset="0"/>
                        </a:rPr>
                        <a:t>Sustainability &amp; support</a:t>
                      </a:r>
                    </a:p>
                  </a:txBody>
                  <a:tcPr>
                    <a:lnL w="12700" cap="flat" cmpd="sng" algn="ctr">
                      <a:solidFill>
                        <a:schemeClr val="tx1"/>
                      </a:solidFill>
                      <a:prstDash val="solid"/>
                      <a:round/>
                      <a:headEnd type="none" w="med" len="med"/>
                      <a:tailEnd type="none" w="med" len="med"/>
                    </a:ln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Increased workforce sustainability through developed skills and personal support to increase resilience, reducing stress, workload and burnout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Aligned support for GPs and Nurses across the patch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Increased staff wellbeing</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Save spend on locums and bank staff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Building mentor, coaching, supervision skills supports future cohorts and other practice staff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Staff welfare is enhanced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Build specialism pipeline</a:t>
                      </a:r>
                    </a:p>
                  </a:txBody>
                  <a:tcPr/>
                </a:tc>
                <a:tc>
                  <a:txBody>
                    <a:bodyPr/>
                    <a:lstStyle/>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Better work-life balance</a:t>
                      </a:r>
                    </a:p>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Find joy in the role</a:t>
                      </a:r>
                    </a:p>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Reduced stress in early months</a:t>
                      </a:r>
                    </a:p>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Reduction in feelings of isolation</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85052709"/>
                  </a:ext>
                </a:extLst>
              </a:tr>
              <a:tr h="406676">
                <a:tc>
                  <a:txBody>
                    <a:bodyPr/>
                    <a:lstStyle/>
                    <a:p>
                      <a:pPr algn="l"/>
                      <a:r>
                        <a:rPr lang="en-GB" sz="950" b="1" dirty="0">
                          <a:latin typeface="Arial" panose="020B0604020202020204" pitchFamily="34" charset="0"/>
                          <a:cs typeface="Arial" panose="020B0604020202020204" pitchFamily="34" charset="0"/>
                        </a:rPr>
                        <a:t>Developing workforce</a:t>
                      </a:r>
                    </a:p>
                  </a:txBody>
                  <a:tcPr>
                    <a:lnL w="12700" cap="flat" cmpd="sng" algn="ctr">
                      <a:solidFill>
                        <a:schemeClr val="tx1"/>
                      </a:solidFill>
                      <a:prstDash val="solid"/>
                      <a:round/>
                      <a:headEnd type="none" w="med" len="med"/>
                      <a:tailEnd type="none" w="med" len="med"/>
                    </a:ln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Learning improves skills, clinically and practically</a:t>
                      </a:r>
                    </a:p>
                    <a:p>
                      <a:pPr marL="0" indent="0">
                        <a:buFont typeface="Arial" panose="020B0604020202020204" pitchFamily="34" charset="0"/>
                        <a:buNone/>
                      </a:pPr>
                      <a:endParaRPr lang="en-GB" sz="95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Colleagues gain new skills, and develop existing skills further</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Grow and broaden essential skills to undertake the role</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13630151"/>
                  </a:ext>
                </a:extLst>
              </a:tr>
              <a:tr h="501382">
                <a:tc>
                  <a:txBody>
                    <a:bodyPr/>
                    <a:lstStyle/>
                    <a:p>
                      <a:pPr algn="l"/>
                      <a:r>
                        <a:rPr lang="en-GB" sz="950" b="1" dirty="0">
                          <a:latin typeface="Arial" panose="020B0604020202020204" pitchFamily="34" charset="0"/>
                          <a:cs typeface="Arial" panose="020B0604020202020204" pitchFamily="34" charset="0"/>
                        </a:rPr>
                        <a:t>Leadership</a:t>
                      </a:r>
                    </a:p>
                  </a:txBody>
                  <a:tcPr>
                    <a:lnL w="12700" cap="flat" cmpd="sng" algn="ctr">
                      <a:solidFill>
                        <a:schemeClr val="tx1"/>
                      </a:solidFill>
                      <a:prstDash val="solid"/>
                      <a:round/>
                      <a:headEnd type="none" w="med" len="med"/>
                      <a:tailEnd type="none" w="med" len="med"/>
                    </a:ln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Builds leadership succession pipeline, with skills in scaled and integrated working</a:t>
                      </a:r>
                    </a:p>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Creates positive leadership climate and behaviours</a:t>
                      </a:r>
                    </a:p>
                  </a:txBody>
                  <a:tcPr/>
                </a:tc>
                <a:tc>
                  <a:txBody>
                    <a:bodyPr/>
                    <a:lstStyle/>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Build pipeline of future leaders</a:t>
                      </a:r>
                    </a:p>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Colleagues work in a values-based way</a:t>
                      </a:r>
                    </a:p>
                  </a:txBody>
                  <a:tcPr/>
                </a:tc>
                <a:tc>
                  <a:txBody>
                    <a:bodyPr/>
                    <a:lstStyle/>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Opportunities to develop leadership skills, and support others</a:t>
                      </a:r>
                    </a:p>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Operate in a values-based way</a:t>
                      </a:r>
                    </a:p>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Articulate personal strengths and weaknesses</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78503479"/>
                  </a:ext>
                </a:extLst>
              </a:tr>
              <a:tr h="501382">
                <a:tc>
                  <a:txBody>
                    <a:bodyPr/>
                    <a:lstStyle/>
                    <a:p>
                      <a:pPr algn="l"/>
                      <a:r>
                        <a:rPr lang="en-GB" sz="950" b="1" dirty="0">
                          <a:latin typeface="Arial" panose="020B0604020202020204" pitchFamily="34" charset="0"/>
                          <a:cs typeface="Arial" panose="020B0604020202020204" pitchFamily="34" charset="0"/>
                        </a:rPr>
                        <a:t>Quality</a:t>
                      </a:r>
                    </a:p>
                  </a:txBody>
                  <a:tcPr>
                    <a:lnL w="12700" cap="flat" cmpd="sng" algn="ctr">
                      <a:solidFill>
                        <a:schemeClr val="tx1"/>
                      </a:solidFill>
                      <a:prstDash val="solid"/>
                      <a:round/>
                      <a:headEnd type="none" w="med" len="med"/>
                      <a:tailEnd type="none" w="med" len="med"/>
                    </a:ln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Connecting with others and training drives quality in workforce, increases positive outcomes</a:t>
                      </a:r>
                    </a:p>
                    <a:p>
                      <a:pPr marL="171450" indent="-171450">
                        <a:buFont typeface="Arial" panose="020B0604020202020204" pitchFamily="34" charset="0"/>
                        <a:buChar char="•"/>
                      </a:pPr>
                      <a:endParaRPr lang="en-GB" sz="950" dirty="0">
                        <a:latin typeface="Arial" panose="020B0604020202020204" pitchFamily="34" charset="0"/>
                        <a:cs typeface="Arial" panose="020B060402020202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Learning drives the quality in-practice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Enhanced staff skills delivers quality</a:t>
                      </a:r>
                    </a:p>
                    <a:p>
                      <a:pPr marL="171450" indent="-171450">
                        <a:buFont typeface="Arial" panose="020B0604020202020204" pitchFamily="34" charset="0"/>
                        <a:buChar char="•"/>
                      </a:pPr>
                      <a:endParaRPr lang="en-GB" sz="95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Learn quality improvement skills</a:t>
                      </a:r>
                    </a:p>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Hone existing clinical skills</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41330586"/>
                  </a:ext>
                </a:extLst>
              </a:tr>
              <a:tr h="635084">
                <a:tc>
                  <a:txBody>
                    <a:bodyPr/>
                    <a:lstStyle/>
                    <a:p>
                      <a:pPr algn="l"/>
                      <a:r>
                        <a:rPr lang="en-GB" sz="950" b="1" dirty="0">
                          <a:latin typeface="Arial" panose="020B0604020202020204" pitchFamily="34" charset="0"/>
                          <a:cs typeface="Arial" panose="020B0604020202020204" pitchFamily="34" charset="0"/>
                        </a:rPr>
                        <a:t>Patients</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Valued staff impact positively on patient outcomes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Expedited learning on PHM working results in targeted working, getting upstream in patient journey, supporting prevention agenda</a:t>
                      </a:r>
                    </a:p>
                  </a:txBody>
                  <a:tcPr>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Improved patient outcomes through staff being invested in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Keep patients and practices safe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Working in an MDT way allows for patient targeting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Arial" panose="020B0604020202020204" pitchFamily="34" charset="0"/>
                          <a:cs typeface="Arial" panose="020B0604020202020204" pitchFamily="34" charset="0"/>
                        </a:rPr>
                        <a:t>Supports prevention</a:t>
                      </a:r>
                    </a:p>
                  </a:txBody>
                  <a:tcPr>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Increase positive patient outcomes </a:t>
                      </a:r>
                    </a:p>
                    <a:p>
                      <a:pPr marL="171450" indent="-171450">
                        <a:buFont typeface="Arial" panose="020B0604020202020204" pitchFamily="34" charset="0"/>
                        <a:buChar char="•"/>
                      </a:pPr>
                      <a:r>
                        <a:rPr lang="en-GB" sz="950" dirty="0">
                          <a:latin typeface="Arial" panose="020B0604020202020204" pitchFamily="34" charset="0"/>
                          <a:cs typeface="Arial" panose="020B0604020202020204" pitchFamily="34" charset="0"/>
                        </a:rPr>
                        <a:t>Support patients through preventative activities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5536217"/>
                  </a:ext>
                </a:extLst>
              </a:tr>
            </a:tbl>
          </a:graphicData>
        </a:graphic>
      </p:graphicFrame>
    </p:spTree>
    <p:extLst>
      <p:ext uri="{BB962C8B-B14F-4D97-AF65-F5344CB8AC3E}">
        <p14:creationId xmlns:p14="http://schemas.microsoft.com/office/powerpoint/2010/main" val="361454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E1394-7EB0-4F2A-A576-4D0385F240C2}"/>
              </a:ext>
            </a:extLst>
          </p:cNvPr>
          <p:cNvSpPr>
            <a:spLocks noGrp="1"/>
          </p:cNvSpPr>
          <p:nvPr>
            <p:ph type="title"/>
          </p:nvPr>
        </p:nvSpPr>
        <p:spPr>
          <a:xfrm>
            <a:off x="838200" y="365125"/>
            <a:ext cx="10515600" cy="1325563"/>
          </a:xfrm>
        </p:spPr>
        <p:txBody>
          <a:bodyPr>
            <a:normAutofit/>
          </a:bodyPr>
          <a:lstStyle/>
          <a:p>
            <a:r>
              <a:rPr lang="en-GB" b="1" dirty="0">
                <a:solidFill>
                  <a:schemeClr val="accent1"/>
                </a:solidFill>
                <a:latin typeface="Arial" panose="020B0604020202020204" pitchFamily="34" charset="0"/>
                <a:cs typeface="Arial" panose="020B0604020202020204" pitchFamily="34" charset="0"/>
              </a:rPr>
              <a:t>GP and Nurse Mentor Role</a:t>
            </a:r>
          </a:p>
        </p:txBody>
      </p:sp>
      <p:graphicFrame>
        <p:nvGraphicFramePr>
          <p:cNvPr id="5" name="Content Placeholder 2">
            <a:extLst>
              <a:ext uri="{FF2B5EF4-FFF2-40B4-BE49-F238E27FC236}">
                <a16:creationId xmlns:a16="http://schemas.microsoft.com/office/drawing/2014/main" id="{14A448D9-9EAF-474B-81CC-5984C0BEA8DF}"/>
              </a:ext>
            </a:extLst>
          </p:cNvPr>
          <p:cNvGraphicFramePr>
            <a:graphicFrameLocks noGrp="1"/>
          </p:cNvGraphicFramePr>
          <p:nvPr>
            <p:ph idx="1"/>
            <p:extLst>
              <p:ext uri="{D42A27DB-BD31-4B8C-83A1-F6EECF244321}">
                <p14:modId xmlns:p14="http://schemas.microsoft.com/office/powerpoint/2010/main" val="190524475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7474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C7E23-FB37-453E-AB8E-94C1B211ABA6}"/>
              </a:ext>
            </a:extLst>
          </p:cNvPr>
          <p:cNvSpPr>
            <a:spLocks noGrp="1"/>
          </p:cNvSpPr>
          <p:nvPr>
            <p:ph type="title"/>
          </p:nvPr>
        </p:nvSpPr>
        <p:spPr>
          <a:xfrm>
            <a:off x="1653363" y="365760"/>
            <a:ext cx="9367203" cy="1188720"/>
          </a:xfrm>
        </p:spPr>
        <p:txBody>
          <a:bodyPr>
            <a:normAutofit fontScale="90000"/>
          </a:bodyPr>
          <a:lstStyle/>
          <a:p>
            <a:r>
              <a:rPr lang="en-GB" b="1" dirty="0">
                <a:solidFill>
                  <a:schemeClr val="accent1"/>
                </a:solidFill>
                <a:latin typeface="Arial" panose="020B0604020202020204" pitchFamily="34" charset="0"/>
                <a:cs typeface="Arial" panose="020B0604020202020204" pitchFamily="34" charset="0"/>
              </a:rPr>
              <a:t>University of Worcester-led programme elements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2742C37-8DFA-43D4-A10A-B57969843D76}"/>
              </a:ext>
            </a:extLst>
          </p:cNvPr>
          <p:cNvSpPr>
            <a:spLocks noGrp="1"/>
          </p:cNvSpPr>
          <p:nvPr>
            <p:ph idx="1"/>
          </p:nvPr>
        </p:nvSpPr>
        <p:spPr>
          <a:xfrm>
            <a:off x="1653363" y="2176272"/>
            <a:ext cx="9367204" cy="4041648"/>
          </a:xfrm>
        </p:spPr>
        <p:txBody>
          <a:bodyPr anchor="t">
            <a:normAutofit lnSpcReduction="10000"/>
          </a:bodyPr>
          <a:lstStyle/>
          <a:p>
            <a:r>
              <a:rPr lang="en-GB" sz="2400" dirty="0">
                <a:latin typeface="Arial" panose="020B0604020202020204" pitchFamily="34" charset="0"/>
                <a:cs typeface="Arial" panose="020B0604020202020204" pitchFamily="34" charset="0"/>
              </a:rPr>
              <a:t>Nationally determined modules </a:t>
            </a:r>
          </a:p>
          <a:p>
            <a:pPr>
              <a:buFont typeface="Wingdings" panose="05000000000000000000" pitchFamily="2" charset="2"/>
              <a:buChar char="q"/>
            </a:pPr>
            <a:r>
              <a:rPr lang="en-GB" sz="1400" b="1" i="0" u="none" strike="noStrike" kern="1200" dirty="0">
                <a:solidFill>
                  <a:srgbClr val="FFFFFF"/>
                </a:solidFill>
                <a:effectLst/>
                <a:latin typeface="Calibri" panose="020F0502020204030204" pitchFamily="34" charset="0"/>
              </a:rPr>
              <a:t>Introduction to NHS/PCNs</a:t>
            </a:r>
            <a:endParaRPr lang="en-GB" sz="1400" dirty="0">
              <a:latin typeface="Arial" panose="020B0604020202020204" pitchFamily="34" charset="0"/>
            </a:endParaRPr>
          </a:p>
          <a:p>
            <a:pPr>
              <a:buFont typeface="Wingdings" panose="05000000000000000000" pitchFamily="2" charset="2"/>
              <a:buChar char="q"/>
            </a:pPr>
            <a:r>
              <a:rPr lang="en-GB" sz="1400" b="1" i="0" u="none" strike="noStrike" kern="1200" dirty="0">
                <a:solidFill>
                  <a:srgbClr val="FFFFFF"/>
                </a:solidFill>
                <a:effectLst/>
                <a:latin typeface="Calibri" panose="020F0502020204030204" pitchFamily="34" charset="0"/>
              </a:rPr>
              <a:t>Population Health Management</a:t>
            </a:r>
            <a:endParaRPr lang="en-GB" sz="1400" dirty="0">
              <a:latin typeface="Arial" panose="020B0604020202020204" pitchFamily="34" charset="0"/>
            </a:endParaRPr>
          </a:p>
          <a:p>
            <a:pPr>
              <a:buFont typeface="Wingdings" panose="05000000000000000000" pitchFamily="2" charset="2"/>
              <a:buChar char="q"/>
            </a:pPr>
            <a:r>
              <a:rPr lang="en-GB" sz="1400" b="1" i="0" u="none" strike="noStrike" kern="1200" spc="0" baseline="0" dirty="0">
                <a:ln>
                  <a:noFill/>
                </a:ln>
                <a:solidFill>
                  <a:srgbClr val="FFFFFF"/>
                </a:solidFill>
                <a:effectLst/>
                <a:latin typeface="Calibri" panose="020F0502020204030204" pitchFamily="34" charset="0"/>
              </a:rPr>
              <a:t>Management &amp; Leadership</a:t>
            </a:r>
            <a:endParaRPr lang="en-GB" sz="1400" spc="0" baseline="0" dirty="0">
              <a:ln>
                <a:noFill/>
              </a:ln>
              <a:latin typeface="Arial" panose="020B0604020202020204" pitchFamily="34" charset="0"/>
            </a:endParaRPr>
          </a:p>
          <a:p>
            <a:pPr>
              <a:buFont typeface="Wingdings" panose="05000000000000000000" pitchFamily="2" charset="2"/>
              <a:buChar char="q"/>
            </a:pPr>
            <a:r>
              <a:rPr lang="en-GB" sz="1400" b="1" i="0" u="none" strike="noStrike" kern="1200" dirty="0">
                <a:solidFill>
                  <a:srgbClr val="FFFFFF"/>
                </a:solidFill>
                <a:effectLst/>
                <a:latin typeface="Calibri" panose="020F0502020204030204" pitchFamily="34" charset="0"/>
              </a:rPr>
              <a:t>Quality Improvement</a:t>
            </a:r>
            <a:endParaRPr lang="en-GB" sz="1400" dirty="0">
              <a:latin typeface="Arial" panose="020B0604020202020204" pitchFamily="34" charset="0"/>
            </a:endParaRPr>
          </a:p>
          <a:p>
            <a:pPr>
              <a:buFont typeface="Wingdings" panose="05000000000000000000" pitchFamily="2" charset="2"/>
              <a:buChar char="q"/>
            </a:pPr>
            <a:r>
              <a:rPr lang="en-GB" sz="1400" b="1" i="0" u="none" strike="noStrike" kern="1200" spc="0" baseline="0" dirty="0">
                <a:ln>
                  <a:noFill/>
                </a:ln>
                <a:solidFill>
                  <a:srgbClr val="FFFFFF"/>
                </a:solidFill>
                <a:effectLst/>
                <a:latin typeface="Calibri" panose="020F0502020204030204" pitchFamily="34" charset="0"/>
              </a:rPr>
              <a:t>Education skills</a:t>
            </a:r>
            <a:endParaRPr lang="en-GB" sz="1400" dirty="0">
              <a:latin typeface="Arial" panose="020B0604020202020204" pitchFamily="34" charset="0"/>
            </a:endParaRPr>
          </a:p>
          <a:p>
            <a:pPr>
              <a:buFont typeface="Wingdings" panose="05000000000000000000" pitchFamily="2" charset="2"/>
              <a:buChar char="q"/>
            </a:pPr>
            <a:r>
              <a:rPr lang="en-GB" sz="1400" b="1" i="0" u="none" strike="noStrike" kern="1200" spc="0" baseline="0" dirty="0">
                <a:ln>
                  <a:noFill/>
                </a:ln>
                <a:solidFill>
                  <a:srgbClr val="FFFFFF"/>
                </a:solidFill>
                <a:effectLst/>
                <a:latin typeface="Calibri" panose="020F0502020204030204" pitchFamily="34" charset="0"/>
              </a:rPr>
              <a:t>Mentoring &amp; Coaching</a:t>
            </a:r>
            <a:endParaRPr lang="en-GB" sz="1400" b="0" i="0" u="none" strike="noStrike" dirty="0">
              <a:effectLst/>
              <a:latin typeface="Arial" panose="020B0604020202020204" pitchFamily="34" charset="0"/>
            </a:endParaRPr>
          </a:p>
          <a:p>
            <a:r>
              <a:rPr lang="en-GB" sz="2400" dirty="0">
                <a:latin typeface="Arial" panose="020B0604020202020204" pitchFamily="34" charset="0"/>
                <a:cs typeface="Arial" panose="020B0604020202020204" pitchFamily="34" charset="0"/>
              </a:rPr>
              <a:t>Local information </a:t>
            </a:r>
          </a:p>
          <a:p>
            <a:r>
              <a:rPr lang="en-GB" sz="2400" dirty="0">
                <a:latin typeface="Arial" panose="020B0604020202020204" pitchFamily="34" charset="0"/>
                <a:cs typeface="Arial" panose="020B0604020202020204" pitchFamily="34" charset="0"/>
              </a:rPr>
              <a:t>Reflection opportunities</a:t>
            </a:r>
          </a:p>
          <a:p>
            <a:r>
              <a:rPr lang="en-GB" sz="2400" dirty="0">
                <a:latin typeface="Arial" panose="020B0604020202020204" pitchFamily="34" charset="0"/>
                <a:cs typeface="Arial" panose="020B0604020202020204" pitchFamily="34" charset="0"/>
              </a:rPr>
              <a:t>Initially virtual but plans for face to face when safe to do so </a:t>
            </a:r>
          </a:p>
          <a:p>
            <a:r>
              <a:rPr lang="en-GB" sz="2400" dirty="0">
                <a:latin typeface="Arial" panose="020B0604020202020204" pitchFamily="34" charset="0"/>
                <a:cs typeface="Arial" panose="020B0604020202020204" pitchFamily="34" charset="0"/>
              </a:rPr>
              <a:t>Modules will be released every other month </a:t>
            </a:r>
          </a:p>
        </p:txBody>
      </p:sp>
    </p:spTree>
    <p:extLst>
      <p:ext uri="{BB962C8B-B14F-4D97-AF65-F5344CB8AC3E}">
        <p14:creationId xmlns:p14="http://schemas.microsoft.com/office/powerpoint/2010/main" val="1968886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F65EC-B647-4201-B20B-6FFE8AA90C50}"/>
              </a:ext>
            </a:extLst>
          </p:cNvPr>
          <p:cNvSpPr>
            <a:spLocks noGrp="1"/>
          </p:cNvSpPr>
          <p:nvPr>
            <p:ph type="title"/>
          </p:nvPr>
        </p:nvSpPr>
        <p:spPr>
          <a:xfrm>
            <a:off x="838200" y="365125"/>
            <a:ext cx="10515600" cy="1325563"/>
          </a:xfrm>
        </p:spPr>
        <p:txBody>
          <a:bodyPr>
            <a:normAutofit/>
          </a:bodyPr>
          <a:lstStyle/>
          <a:p>
            <a:pPr algn="ctr"/>
            <a:r>
              <a:rPr lang="en-GB" b="1" dirty="0">
                <a:solidFill>
                  <a:schemeClr val="accent1"/>
                </a:solidFill>
                <a:latin typeface="Arial" panose="020B0604020202020204" pitchFamily="34" charset="0"/>
                <a:cs typeface="Arial" panose="020B0604020202020204" pitchFamily="34" charset="0"/>
              </a:rPr>
              <a:t>Expectations of the Practice</a:t>
            </a:r>
          </a:p>
        </p:txBody>
      </p:sp>
      <p:graphicFrame>
        <p:nvGraphicFramePr>
          <p:cNvPr id="5" name="Content Placeholder 2">
            <a:extLst>
              <a:ext uri="{FF2B5EF4-FFF2-40B4-BE49-F238E27FC236}">
                <a16:creationId xmlns:a16="http://schemas.microsoft.com/office/drawing/2014/main" id="{9A9027E0-5707-4E0D-A4FF-9DB341B92622}"/>
              </a:ext>
            </a:extLst>
          </p:cNvPr>
          <p:cNvGraphicFramePr>
            <a:graphicFrameLocks noGrp="1"/>
          </p:cNvGraphicFramePr>
          <p:nvPr>
            <p:ph idx="1"/>
            <p:extLst>
              <p:ext uri="{D42A27DB-BD31-4B8C-83A1-F6EECF244321}">
                <p14:modId xmlns:p14="http://schemas.microsoft.com/office/powerpoint/2010/main" val="4158024182"/>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AD2BB103-AE9D-4531-A40C-194B2311E84C}"/>
              </a:ext>
            </a:extLst>
          </p:cNvPr>
          <p:cNvSpPr txBox="1"/>
          <p:nvPr/>
        </p:nvSpPr>
        <p:spPr>
          <a:xfrm>
            <a:off x="2464904" y="5704290"/>
            <a:ext cx="7620000" cy="954107"/>
          </a:xfrm>
          <a:prstGeom prst="rect">
            <a:avLst/>
          </a:prstGeom>
          <a:solidFill>
            <a:srgbClr val="FFFF00"/>
          </a:solidFill>
        </p:spPr>
        <p:txBody>
          <a:bodyPr wrap="square" rtlCol="0">
            <a:spAutoFit/>
          </a:bodyPr>
          <a:lstStyle/>
          <a:p>
            <a:pPr algn="ctr"/>
            <a:r>
              <a:rPr lang="en-GB" sz="2800" b="1" dirty="0"/>
              <a:t>Please note the backfill amount is set by NHSE not the CCG</a:t>
            </a:r>
          </a:p>
        </p:txBody>
      </p:sp>
    </p:spTree>
    <p:extLst>
      <p:ext uri="{BB962C8B-B14F-4D97-AF65-F5344CB8AC3E}">
        <p14:creationId xmlns:p14="http://schemas.microsoft.com/office/powerpoint/2010/main" val="12491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18ECCED637594AA321C68D1A290BCF" ma:contentTypeVersion="12" ma:contentTypeDescription="Create a new document." ma:contentTypeScope="" ma:versionID="c2f88d820f7d5a788797125014fa80d8">
  <xsd:schema xmlns:xsd="http://www.w3.org/2001/XMLSchema" xmlns:xs="http://www.w3.org/2001/XMLSchema" xmlns:p="http://schemas.microsoft.com/office/2006/metadata/properties" xmlns:ns2="98b83dc3-f8d4-4996-b007-09633c2842aa" xmlns:ns3="177659c5-0244-4c75-9eea-d85ec5bacdc0" targetNamespace="http://schemas.microsoft.com/office/2006/metadata/properties" ma:root="true" ma:fieldsID="ad6d60c908384164427ea81ebc5486c0" ns2:_="" ns3:_="">
    <xsd:import namespace="98b83dc3-f8d4-4996-b007-09633c2842aa"/>
    <xsd:import namespace="177659c5-0244-4c75-9eea-d85ec5bacdc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b83dc3-f8d4-4996-b007-09633c2842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7659c5-0244-4c75-9eea-d85ec5bacdc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2B0FED5-F5B1-429E-BD6B-CC42E5DDA0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b83dc3-f8d4-4996-b007-09633c2842aa"/>
    <ds:schemaRef ds:uri="177659c5-0244-4c75-9eea-d85ec5bacd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1F79F0-69B7-4DD0-868C-9702DC20522F}">
  <ds:schemaRefs>
    <ds:schemaRef ds:uri="http://schemas.microsoft.com/sharepoint/v3/contenttype/forms"/>
  </ds:schemaRefs>
</ds:datastoreItem>
</file>

<file path=customXml/itemProps3.xml><?xml version="1.0" encoding="utf-8"?>
<ds:datastoreItem xmlns:ds="http://schemas.openxmlformats.org/officeDocument/2006/customXml" ds:itemID="{687CFB11-19D8-4096-BD7C-B2C690499FC0}">
  <ds:schemaRefs>
    <ds:schemaRef ds:uri="177659c5-0244-4c75-9eea-d85ec5bacdc0"/>
    <ds:schemaRef ds:uri="http://schemas.microsoft.com/office/2006/documentManagement/types"/>
    <ds:schemaRef ds:uri="http://purl.org/dc/elements/1.1/"/>
    <ds:schemaRef ds:uri="http://www.w3.org/XML/1998/namespace"/>
    <ds:schemaRef ds:uri="http://schemas.openxmlformats.org/package/2006/metadata/core-properties"/>
    <ds:schemaRef ds:uri="http://purl.org/dc/terms/"/>
    <ds:schemaRef ds:uri="98b83dc3-f8d4-4996-b007-09633c2842aa"/>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114</TotalTime>
  <Words>2233</Words>
  <Application>Microsoft Office PowerPoint</Application>
  <PresentationFormat>Widescreen</PresentationFormat>
  <Paragraphs>447</Paragraphs>
  <Slides>15</Slides>
  <Notes>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15</vt:i4>
      </vt:variant>
    </vt:vector>
  </HeadingPairs>
  <TitlesOfParts>
    <vt:vector size="22" baseType="lpstr">
      <vt:lpstr>Arial</vt:lpstr>
      <vt:lpstr>Calibri</vt:lpstr>
      <vt:lpstr>Calibri Light</vt:lpstr>
      <vt:lpstr>Wingdings</vt:lpstr>
      <vt:lpstr>Office Theme</vt:lpstr>
      <vt:lpstr>2_Office Theme</vt:lpstr>
      <vt:lpstr>3_Office Theme</vt:lpstr>
      <vt:lpstr>Herefordshire &amp; Worcestershire GP Fellowship Programme</vt:lpstr>
      <vt:lpstr>Today’s session</vt:lpstr>
      <vt:lpstr>Why?</vt:lpstr>
      <vt:lpstr>The National requirements  </vt:lpstr>
      <vt:lpstr>The Herefordshire &amp; Worcestershire GP and Nurse Fellowship programme</vt:lpstr>
      <vt:lpstr>PowerPoint Presentation</vt:lpstr>
      <vt:lpstr>GP and Nurse Mentor Role</vt:lpstr>
      <vt:lpstr>University of Worcester-led programme elements</vt:lpstr>
      <vt:lpstr>Expectations of the Practice</vt:lpstr>
      <vt:lpstr>Sign up </vt:lpstr>
      <vt:lpstr>Cohort 1</vt:lpstr>
      <vt:lpstr>PowerPoint Presentation</vt:lpstr>
      <vt:lpstr>PowerPoint Presentation</vt:lpstr>
      <vt:lpstr>PowerPoint Presentation</vt:lpstr>
      <vt:lpstr>Induction Welcome Day- 14th January 2021 9.30am-12.30pm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today’s session will run</dc:title>
  <dc:creator>Hollie Hastings</dc:creator>
  <cp:lastModifiedBy>Lisa Siembab</cp:lastModifiedBy>
  <cp:revision>3</cp:revision>
  <dcterms:created xsi:type="dcterms:W3CDTF">2020-06-26T10:54:54Z</dcterms:created>
  <dcterms:modified xsi:type="dcterms:W3CDTF">2021-02-01T10:54:54Z</dcterms:modified>
</cp:coreProperties>
</file>